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1" r:id="rId3"/>
    <p:sldId id="341" r:id="rId4"/>
    <p:sldId id="339" r:id="rId5"/>
    <p:sldId id="340" r:id="rId6"/>
    <p:sldId id="327" r:id="rId7"/>
    <p:sldId id="343" r:id="rId8"/>
    <p:sldId id="342" r:id="rId9"/>
    <p:sldId id="344" r:id="rId10"/>
    <p:sldId id="328" r:id="rId11"/>
    <p:sldId id="345" r:id="rId12"/>
    <p:sldId id="346" r:id="rId13"/>
    <p:sldId id="347" r:id="rId14"/>
    <p:sldId id="329" r:id="rId15"/>
    <p:sldId id="330" r:id="rId16"/>
    <p:sldId id="331" r:id="rId17"/>
    <p:sldId id="332" r:id="rId18"/>
    <p:sldId id="333" r:id="rId19"/>
    <p:sldId id="334" r:id="rId20"/>
    <p:sldId id="319" r:id="rId21"/>
    <p:sldId id="324" r:id="rId22"/>
    <p:sldId id="335" r:id="rId23"/>
    <p:sldId id="325" r:id="rId24"/>
    <p:sldId id="338" r:id="rId25"/>
    <p:sldId id="321" r:id="rId26"/>
    <p:sldId id="336" r:id="rId27"/>
    <p:sldId id="322" r:id="rId28"/>
    <p:sldId id="337" r:id="rId29"/>
    <p:sldId id="34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4395"/>
    <a:srgbClr val="263B94"/>
    <a:srgbClr val="C2C9E6"/>
    <a:srgbClr val="131442"/>
    <a:srgbClr val="D99A29"/>
    <a:srgbClr val="214C90"/>
    <a:srgbClr val="B2D233"/>
    <a:srgbClr val="11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286" y="6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62F6D75-9986-4596-8E51-A05AC7E524B6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A7BE-4229-424E-82A1-4551F9BB9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3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54894A75-9A16-4FD2-9F01-8A12BF949661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98E38-D416-4461-93A0-1AA04C03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4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3" name="Picture 8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39603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" y="0"/>
            <a:ext cx="9140825" cy="1600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Practical Research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11</a:t>
            </a:r>
            <a:r>
              <a:rPr lang="en-US" sz="2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th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edition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Paul D. Leedy &amp; Jeanne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Ellis Ormrod</a:t>
            </a:r>
            <a:endParaRPr lang="en-US" sz="10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84" charset="0"/>
              <a:ea typeface="ＭＳ Ｐゴシック" pitchFamily="-84" charset="-128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 userDrawn="1"/>
        </p:nvSpPr>
        <p:spPr bwMode="auto">
          <a:xfrm>
            <a:off x="2019300" y="64341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>
                <a:solidFill>
                  <a:schemeClr val="bg1"/>
                </a:solidFill>
                <a:latin typeface="Verdana" panose="020B0604030504040204" pitchFamily="34" charset="0"/>
              </a:rPr>
              <a:t>Copyright © 2016, 2013, 2010 by Pearson Education, Inc. All Rights Reserved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2819400" y="1295400"/>
            <a:ext cx="342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3244"/>
            <a:ext cx="3599793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7402"/>
      </p:ext>
    </p:extLst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221765"/>
      </p:ext>
    </p:extLst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 anchor="b" anchorCtr="1"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101791"/>
      </p:ext>
    </p:extLst>
  </p:cSld>
  <p:clrMapOvr>
    <a:masterClrMapping/>
  </p:clrMapOvr>
  <p:transition spd="slow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85255"/>
      </p:ext>
    </p:extLst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045504"/>
      </p:ext>
    </p:extLst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76714"/>
      </p:ext>
    </p:extLst>
  </p:cSld>
  <p:clrMapOvr>
    <a:masterClrMapping/>
  </p:clrMapOvr>
  <p:transition spd="slow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31958"/>
      </p:ext>
    </p:extLst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79141"/>
      </p:ext>
    </p:extLst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4EF2F591-512C-4444-A2C8-3DA782633D03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B413F8-1764-4144-94E9-82301FDEA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5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14C90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30109"/>
      </p:ext>
    </p:extLst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14C90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865218"/>
      </p:ext>
    </p:extLst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864274"/>
      </p:ext>
    </p:extLst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496C3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</p:spPr>
        <p:txBody>
          <a:bodyPr anchor="ctr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49841"/>
      </p:ext>
    </p:extLst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94306"/>
      </p:ext>
    </p:extLst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  <a:noFill/>
          <a:ln>
            <a:noFill/>
          </a:ln>
        </p:spPr>
        <p:txBody>
          <a:bodyPr anchorCtr="1"/>
          <a:lstStyle>
            <a:lvl1pPr algn="ctr">
              <a:defRPr sz="3600" b="0" cap="none">
                <a:solidFill>
                  <a:srgbClr val="1191D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528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972473"/>
      </p:ext>
    </p:extLst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321044"/>
      </p:ext>
    </p:extLst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46344"/>
      </p:ext>
    </p:extLst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-19050" y="0"/>
            <a:ext cx="9163050" cy="13716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9" name="Picture 8" descr="Pearson_Bound_Whi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7"/>
          <p:cNvSpPr txBox="1">
            <a:spLocks noChangeArrowheads="1"/>
          </p:cNvSpPr>
          <p:nvPr/>
        </p:nvSpPr>
        <p:spPr bwMode="auto">
          <a:xfrm>
            <a:off x="1600200" y="6400800"/>
            <a:ext cx="562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>
                <a:solidFill>
                  <a:srgbClr val="FFFFFF"/>
                </a:solidFill>
                <a:latin typeface="Verdana" panose="020B0604030504040204" pitchFamily="34" charset="0"/>
              </a:rPr>
              <a:t>Practical Research: Planning &amp; Design, 11</a:t>
            </a:r>
            <a:r>
              <a:rPr lang="en-US" altLang="en-US" sz="900" i="1" baseline="30000" dirty="0">
                <a:solidFill>
                  <a:srgbClr val="FFFFFF"/>
                </a:solidFill>
                <a:latin typeface="Verdana" panose="020B0604030504040204" pitchFamily="34" charset="0"/>
              </a:rPr>
              <a:t>th</a:t>
            </a:r>
            <a:r>
              <a:rPr lang="en-US" altLang="en-US" sz="900" i="1" dirty="0">
                <a:solidFill>
                  <a:srgbClr val="FFFFFF"/>
                </a:solidFill>
                <a:latin typeface="Verdana" panose="020B0604030504040204" pitchFamily="34" charset="0"/>
              </a:rPr>
              <a:t> Edition</a:t>
            </a:r>
            <a:endParaRPr lang="en-US" altLang="en-US" sz="90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>
                <a:solidFill>
                  <a:srgbClr val="FFFFFF"/>
                </a:solidFill>
                <a:latin typeface="Verdana" panose="020B0604030504040204" pitchFamily="34" charset="0"/>
              </a:rPr>
              <a:t>Leedy &amp; Ormrod</a:t>
            </a:r>
          </a:p>
        </p:txBody>
      </p:sp>
      <p:sp>
        <p:nvSpPr>
          <p:cNvPr id="1032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>
                <a:solidFill>
                  <a:schemeClr val="bg1"/>
                </a:solidFill>
                <a:latin typeface="Verdana" panose="020B0604030504040204" pitchFamily="34" charset="0"/>
              </a:rPr>
              <a:t>Copyright © 2016, 2013, 2010  by Pearson Education, Inc.</a:t>
            </a:r>
          </a:p>
          <a:p>
            <a:pPr algn="r">
              <a:defRPr/>
            </a:pPr>
            <a:r>
              <a:rPr lang="en-US" altLang="en-US" sz="900" dirty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  <p:sldLayoutId id="2147484843" r:id="rId13"/>
    <p:sldLayoutId id="2147484844" r:id="rId14"/>
    <p:sldLayoutId id="2147484845" r:id="rId15"/>
    <p:sldLayoutId id="2147484846" r:id="rId16"/>
    <p:sldLayoutId id="2147484848" r:id="rId17"/>
  </p:sldLayoutIdLst>
  <p:transition spd="slow" advTm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>
              <a:srgbClr val="000000">
                <a:alpha val="75000"/>
              </a:srgbClr>
            </a:outerShdw>
          </a:effectLst>
          <a:latin typeface="Verdana"/>
          <a:ea typeface="+mj-ea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14C90"/>
        </a:buClr>
        <a:buFont typeface="Times" pitchFamily="-84" charset="0"/>
        <a:buChar char="•"/>
        <a:defRPr sz="3000">
          <a:solidFill>
            <a:schemeClr val="tx1"/>
          </a:solidFill>
          <a:latin typeface="Verdana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Wingdings" pitchFamily="2" charset="2"/>
        <a:buChar char="§"/>
        <a:defRPr sz="2800">
          <a:solidFill>
            <a:schemeClr val="tx1"/>
          </a:solidFill>
          <a:latin typeface="Verdana"/>
          <a:ea typeface="+mn-ea"/>
          <a:cs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Arial" charset="0"/>
        <a:buChar char="•"/>
        <a:defRPr sz="2600">
          <a:solidFill>
            <a:schemeClr val="tx1"/>
          </a:solidFill>
          <a:latin typeface="Verdana"/>
          <a:ea typeface="+mn-ea"/>
          <a:cs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Arial" charset="0"/>
        <a:buChar char="•"/>
        <a:defRPr sz="2400">
          <a:solidFill>
            <a:schemeClr val="tx1"/>
          </a:solidFill>
          <a:latin typeface="Verdana"/>
          <a:ea typeface="+mn-ea"/>
          <a:cs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Lucida Grande" pitchFamily="-84" charset="0"/>
        <a:buChar char="-"/>
        <a:defRPr sz="2200">
          <a:solidFill>
            <a:schemeClr val="tx1"/>
          </a:solidFill>
          <a:latin typeface="Verdana"/>
          <a:ea typeface="+mn-ea"/>
          <a:cs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724400" y="22860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14C90"/>
              </a:buClr>
              <a:buFont typeface="Times" pitchFamily="-8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2D233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191D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Chapter 5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Writing the Research Proposal</a:t>
            </a:r>
          </a:p>
        </p:txBody>
      </p:sp>
    </p:spTree>
  </p:cSld>
  <p:clrMapOvr>
    <a:masterClrMapping/>
  </p:clrMapOvr>
  <p:transition spd="slow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Qualitative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General background for the study</a:t>
            </a:r>
          </a:p>
          <a:p>
            <a:pPr lvl="1"/>
            <a:r>
              <a:rPr lang="en-US" dirty="0"/>
              <a:t>Purpose of the study</a:t>
            </a:r>
          </a:p>
          <a:p>
            <a:pPr lvl="1"/>
            <a:r>
              <a:rPr lang="en-US" dirty="0"/>
              <a:t>Guiding questions</a:t>
            </a:r>
          </a:p>
          <a:p>
            <a:pPr lvl="1"/>
            <a:r>
              <a:rPr lang="en-US" dirty="0"/>
              <a:t>Delimitations and limitations</a:t>
            </a:r>
          </a:p>
          <a:p>
            <a:pPr lvl="1"/>
            <a:r>
              <a:rPr lang="en-US" dirty="0"/>
              <a:t>Significance of the study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Theoretical framework</a:t>
            </a:r>
          </a:p>
          <a:p>
            <a:pPr lvl="1"/>
            <a:r>
              <a:rPr lang="en-US" dirty="0"/>
              <a:t>Type of design and the assumptions</a:t>
            </a:r>
          </a:p>
        </p:txBody>
      </p:sp>
    </p:spTree>
    <p:extLst>
      <p:ext uri="{BB962C8B-B14F-4D97-AF65-F5344CB8AC3E}">
        <p14:creationId xmlns:p14="http://schemas.microsoft.com/office/powerpoint/2010/main" val="69671715"/>
      </p:ext>
    </p:extLst>
  </p:cSld>
  <p:clrMapOvr>
    <a:masterClrMapping/>
  </p:clrMapOvr>
  <p:transition spd="slow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Qualitative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Role of the researcher (including qualifications and assumptions)</a:t>
            </a:r>
          </a:p>
          <a:p>
            <a:pPr lvl="1"/>
            <a:r>
              <a:rPr lang="en-US" dirty="0"/>
              <a:t>Selection and description of the sire and participants</a:t>
            </a:r>
          </a:p>
          <a:p>
            <a:pPr lvl="1"/>
            <a:r>
              <a:rPr lang="en-US" dirty="0"/>
              <a:t>Data collection strategies</a:t>
            </a:r>
          </a:p>
          <a:p>
            <a:pPr lvl="1"/>
            <a:r>
              <a:rPr lang="en-US" dirty="0"/>
              <a:t>Data analysis strategies</a:t>
            </a:r>
          </a:p>
          <a:p>
            <a:pPr lvl="1"/>
            <a:r>
              <a:rPr lang="en-US" dirty="0"/>
              <a:t>Methods of achieving validity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/>
              <a:t>Relationship to literature</a:t>
            </a:r>
          </a:p>
          <a:p>
            <a:pPr lvl="1"/>
            <a:r>
              <a:rPr lang="en-US" dirty="0"/>
              <a:t>Relationship to theory</a:t>
            </a:r>
          </a:p>
        </p:txBody>
      </p:sp>
    </p:spTree>
    <p:extLst>
      <p:ext uri="{BB962C8B-B14F-4D97-AF65-F5344CB8AC3E}">
        <p14:creationId xmlns:p14="http://schemas.microsoft.com/office/powerpoint/2010/main" val="3621889645"/>
      </p:ext>
    </p:extLst>
  </p:cSld>
  <p:clrMapOvr>
    <a:masterClrMapping/>
  </p:clrMapOvr>
  <p:transition spd="slow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Qualitative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Relationship to practice</a:t>
            </a:r>
          </a:p>
          <a:p>
            <a:pPr lvl="1"/>
            <a:endParaRPr lang="en-US" dirty="0"/>
          </a:p>
          <a:p>
            <a:r>
              <a:rPr lang="en-US" dirty="0"/>
              <a:t>Management plan, timeline, feasibility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Appendixes</a:t>
            </a:r>
          </a:p>
        </p:txBody>
      </p:sp>
    </p:spTree>
    <p:extLst>
      <p:ext uri="{BB962C8B-B14F-4D97-AF65-F5344CB8AC3E}">
        <p14:creationId xmlns:p14="http://schemas.microsoft.com/office/powerpoint/2010/main" val="3468937843"/>
      </p:ext>
    </p:extLst>
  </p:cSld>
  <p:clrMapOvr>
    <a:masterClrMapping/>
  </p:clrMapOvr>
  <p:transition spd="slow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3877-2860-4156-B88C-FBBA94BD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Headings and Subheadings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B533-5DF4-424B-A75F-772898C7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SELF READING</a:t>
            </a:r>
          </a:p>
        </p:txBody>
      </p:sp>
    </p:spTree>
    <p:extLst>
      <p:ext uri="{BB962C8B-B14F-4D97-AF65-F5344CB8AC3E}">
        <p14:creationId xmlns:p14="http://schemas.microsoft.com/office/powerpoint/2010/main" val="2473322188"/>
      </p:ext>
    </p:extLst>
  </p:cSld>
  <p:clrMapOvr>
    <a:masterClrMapping/>
  </p:clrMapOvr>
  <p:transition spd="slow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Writing</a:t>
            </a:r>
            <a:r>
              <a:rPr lang="en-US" dirty="0"/>
              <a:t>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word processing software MS Word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b="1" dirty="0"/>
              <a:t>Adhere to guidelines </a:t>
            </a:r>
            <a:r>
              <a:rPr lang="en-US" sz="2800" dirty="0"/>
              <a:t>required by the institution, organization, or funding agency to which you are submitting the proposal</a:t>
            </a:r>
          </a:p>
          <a:p>
            <a:r>
              <a:rPr lang="en-US" sz="2800" dirty="0"/>
              <a:t>Focus the </a:t>
            </a:r>
            <a:r>
              <a:rPr lang="en-US" sz="2800" b="1" dirty="0"/>
              <a:t>first draft</a:t>
            </a:r>
            <a:r>
              <a:rPr lang="en-US" sz="2800" dirty="0"/>
              <a:t> on organization and logical thought sequences rather than on exact wording, grammatical correctness, and spelling</a:t>
            </a:r>
          </a:p>
        </p:txBody>
      </p:sp>
    </p:spTree>
    <p:extLst>
      <p:ext uri="{BB962C8B-B14F-4D97-AF65-F5344CB8AC3E}">
        <p14:creationId xmlns:p14="http://schemas.microsoft.com/office/powerpoint/2010/main" val="1873782497"/>
      </p:ext>
    </p:extLst>
  </p:cSld>
  <p:clrMapOvr>
    <a:masterClrMapping/>
  </p:clrMapOvr>
  <p:transition spd="slow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Present the </a:t>
            </a:r>
            <a:r>
              <a:rPr lang="en-US" sz="2800" b="1" dirty="0"/>
              <a:t>research problem at the beginning</a:t>
            </a:r>
          </a:p>
          <a:p>
            <a:r>
              <a:rPr lang="en-US" sz="2800" dirty="0"/>
              <a:t>Provide a </a:t>
            </a:r>
            <a:r>
              <a:rPr lang="en-US" sz="2800" b="1" dirty="0"/>
              <a:t>context</a:t>
            </a:r>
            <a:r>
              <a:rPr lang="en-US" sz="2800" dirty="0"/>
              <a:t> for the problem</a:t>
            </a:r>
          </a:p>
          <a:p>
            <a:r>
              <a:rPr lang="en-US" sz="2800" b="1" dirty="0"/>
              <a:t>Convince the reader of the importance </a:t>
            </a:r>
            <a:r>
              <a:rPr lang="en-US" sz="2800" dirty="0"/>
              <a:t>of the project</a:t>
            </a:r>
          </a:p>
          <a:p>
            <a:r>
              <a:rPr lang="en-US" sz="2800" b="1" dirty="0"/>
              <a:t>Assume that your reader(s) know nothing </a:t>
            </a:r>
            <a:r>
              <a:rPr lang="en-US" sz="2800" dirty="0"/>
              <a:t>about your project</a:t>
            </a:r>
          </a:p>
        </p:txBody>
      </p:sp>
    </p:spTree>
    <p:extLst>
      <p:ext uri="{BB962C8B-B14F-4D97-AF65-F5344CB8AC3E}">
        <p14:creationId xmlns:p14="http://schemas.microsoft.com/office/powerpoint/2010/main" val="648971603"/>
      </p:ext>
    </p:extLst>
  </p:cSld>
  <p:clrMapOvr>
    <a:masterClrMapping/>
  </p:clrMapOvr>
  <p:transition spd="slow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altLang="en-US" sz="2800" b="1" dirty="0"/>
              <a:t>Communicate that you have an open mind </a:t>
            </a:r>
            <a:r>
              <a:rPr lang="en-US" altLang="en-US" sz="2800" dirty="0"/>
              <a:t>about what you will find</a:t>
            </a:r>
          </a:p>
          <a:p>
            <a:r>
              <a:rPr lang="en-US" sz="2800" dirty="0"/>
              <a:t>Describe your </a:t>
            </a:r>
            <a:r>
              <a:rPr lang="en-US" sz="2800" b="1" dirty="0"/>
              <a:t>proposed methodology with as much detail and precision as possible</a:t>
            </a:r>
          </a:p>
          <a:p>
            <a:r>
              <a:rPr lang="en-US" altLang="en-US" sz="2800" dirty="0"/>
              <a:t>Describe </a:t>
            </a:r>
            <a:r>
              <a:rPr lang="en-US" altLang="en-US" sz="2800" b="1" dirty="0"/>
              <a:t>where any pre-existing data are located</a:t>
            </a:r>
            <a:r>
              <a:rPr lang="en-US" altLang="en-US" sz="2800" dirty="0"/>
              <a:t> and how you plan to obtain them</a:t>
            </a:r>
          </a:p>
          <a:p>
            <a:r>
              <a:rPr lang="en-US" sz="2800" dirty="0"/>
              <a:t>Describe </a:t>
            </a:r>
            <a:r>
              <a:rPr lang="en-US" sz="2800" b="1" dirty="0"/>
              <a:t>how you will use the data to answer your research problem</a:t>
            </a:r>
          </a:p>
          <a:p>
            <a:r>
              <a:rPr lang="en-US" sz="2800" dirty="0"/>
              <a:t>Use </a:t>
            </a:r>
            <a:r>
              <a:rPr lang="en-US" sz="2800" b="1" dirty="0"/>
              <a:t>appendices wisely</a:t>
            </a:r>
          </a:p>
        </p:txBody>
      </p:sp>
    </p:spTree>
    <p:extLst>
      <p:ext uri="{BB962C8B-B14F-4D97-AF65-F5344CB8AC3E}">
        <p14:creationId xmlns:p14="http://schemas.microsoft.com/office/powerpoint/2010/main" val="3433011245"/>
      </p:ext>
    </p:extLst>
  </p:cSld>
  <p:clrMapOvr>
    <a:masterClrMapping/>
  </p:clrMapOvr>
  <p:transition spd="slow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Revising</a:t>
            </a:r>
            <a:r>
              <a:rPr lang="en-US" dirty="0"/>
              <a:t>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Set the proposal aside for a few days</a:t>
            </a:r>
          </a:p>
          <a:p>
            <a:r>
              <a:rPr lang="en-US" dirty="0"/>
              <a:t>Make sure that items in bulleted lists are parallel in structure</a:t>
            </a:r>
          </a:p>
          <a:p>
            <a:endParaRPr lang="en-US" dirty="0"/>
          </a:p>
          <a:p>
            <a:r>
              <a:rPr lang="en-US" dirty="0"/>
              <a:t>Read a </a:t>
            </a:r>
            <a:r>
              <a:rPr lang="en-US" b="1" dirty="0"/>
              <a:t>printed copy </a:t>
            </a:r>
            <a:r>
              <a:rPr lang="en-US" dirty="0"/>
              <a:t>of your first draft</a:t>
            </a:r>
          </a:p>
          <a:p>
            <a:endParaRPr lang="en-US" dirty="0"/>
          </a:p>
          <a:p>
            <a:r>
              <a:rPr lang="en-US" b="1" dirty="0"/>
              <a:t>Carefully scrutinize </a:t>
            </a:r>
            <a:r>
              <a:rPr lang="en-US" dirty="0"/>
              <a:t>what you have written, looking for disorganized thoughts, illogical thinking, and inconsistencies in terminology``</a:t>
            </a:r>
          </a:p>
        </p:txBody>
      </p:sp>
    </p:spTree>
    <p:extLst>
      <p:ext uri="{BB962C8B-B14F-4D97-AF65-F5344CB8AC3E}">
        <p14:creationId xmlns:p14="http://schemas.microsoft.com/office/powerpoint/2010/main" val="1258863280"/>
      </p:ext>
    </p:extLst>
  </p:cSld>
  <p:clrMapOvr>
    <a:masterClrMapping/>
  </p:clrMapOvr>
  <p:transition spd="slow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text that might be clearer</a:t>
            </a:r>
          </a:p>
          <a:p>
            <a:endParaRPr lang="en-US" dirty="0"/>
          </a:p>
          <a:p>
            <a:r>
              <a:rPr lang="en-US" dirty="0"/>
              <a:t>Keep </a:t>
            </a:r>
            <a:r>
              <a:rPr lang="en-US" b="1" dirty="0"/>
              <a:t>sentences simple and straightforward</a:t>
            </a:r>
          </a:p>
          <a:p>
            <a:endParaRPr lang="en-US" dirty="0"/>
          </a:p>
          <a:p>
            <a:r>
              <a:rPr lang="en-US" b="1" dirty="0"/>
              <a:t>Choose words carefully</a:t>
            </a:r>
          </a:p>
          <a:p>
            <a:endParaRPr lang="en-US" dirty="0"/>
          </a:p>
          <a:p>
            <a:r>
              <a:rPr lang="en-US" dirty="0"/>
              <a:t>Check carefully for </a:t>
            </a:r>
            <a:r>
              <a:rPr lang="en-US" b="1" dirty="0"/>
              <a:t>errors in grammar, punctuation, and spelling</a:t>
            </a:r>
          </a:p>
        </p:txBody>
      </p:sp>
    </p:spTree>
    <p:extLst>
      <p:ext uri="{BB962C8B-B14F-4D97-AF65-F5344CB8AC3E}">
        <p14:creationId xmlns:p14="http://schemas.microsoft.com/office/powerpoint/2010/main" val="2831632410"/>
      </p:ext>
    </p:extLst>
  </p:cSld>
  <p:clrMapOvr>
    <a:masterClrMapping/>
  </p:clrMapOvr>
  <p:transition spd="slow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Make sure there is a one-to-one correspondence between citations in the text and references</a:t>
            </a:r>
          </a:p>
          <a:p>
            <a:endParaRPr lang="en-US" dirty="0"/>
          </a:p>
          <a:p>
            <a:r>
              <a:rPr lang="en-US" dirty="0"/>
              <a:t>Consider the feasibility of the project once again</a:t>
            </a:r>
          </a:p>
          <a:p>
            <a:endParaRPr lang="en-US" dirty="0"/>
          </a:p>
          <a:p>
            <a:r>
              <a:rPr lang="en-US" dirty="0"/>
              <a:t>Read a printed copy again</a:t>
            </a:r>
          </a:p>
          <a:p>
            <a:endParaRPr lang="en-US" dirty="0"/>
          </a:p>
          <a:p>
            <a:r>
              <a:rPr lang="en-US" dirty="0"/>
              <a:t>Seek the feedback of others</a:t>
            </a:r>
          </a:p>
        </p:txBody>
      </p:sp>
    </p:spTree>
    <p:extLst>
      <p:ext uri="{BB962C8B-B14F-4D97-AF65-F5344CB8AC3E}">
        <p14:creationId xmlns:p14="http://schemas.microsoft.com/office/powerpoint/2010/main" val="2330309840"/>
      </p:ext>
    </p:extLst>
  </p:cSld>
  <p:clrMapOvr>
    <a:masterClrMapping/>
  </p:clrMapOvr>
  <p:transition spd="slow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research proposal is a communication of </a:t>
            </a:r>
          </a:p>
          <a:p>
            <a:pPr lvl="1"/>
            <a:r>
              <a:rPr lang="en-US" sz="2200" b="1" dirty="0"/>
              <a:t>Problem statement</a:t>
            </a:r>
          </a:p>
          <a:p>
            <a:pPr lvl="1"/>
            <a:r>
              <a:rPr lang="en-US" sz="2200" b="1" dirty="0"/>
              <a:t>Objectives</a:t>
            </a:r>
          </a:p>
          <a:p>
            <a:pPr lvl="1"/>
            <a:r>
              <a:rPr lang="en-US" sz="2200" b="1" dirty="0"/>
              <a:t>Plans</a:t>
            </a:r>
          </a:p>
          <a:p>
            <a:pPr lvl="1"/>
            <a:r>
              <a:rPr lang="en-US" sz="2200" b="1" dirty="0"/>
              <a:t>Methods</a:t>
            </a:r>
          </a:p>
          <a:p>
            <a:pPr lvl="1"/>
            <a:endParaRPr lang="en-US" sz="2200" b="1" dirty="0"/>
          </a:p>
          <a:p>
            <a:pPr lvl="1"/>
            <a:endParaRPr lang="en-US" sz="2200" b="1" dirty="0"/>
          </a:p>
          <a:p>
            <a:pPr marL="65088" lvl="1" indent="392113"/>
            <a:r>
              <a:rPr lang="en-US" sz="2400" dirty="0"/>
              <a:t>It’s a </a:t>
            </a:r>
            <a:r>
              <a:rPr lang="en-US" sz="2400" b="1" dirty="0"/>
              <a:t>precision instruments </a:t>
            </a:r>
            <a:r>
              <a:rPr lang="en-US" sz="2400" dirty="0"/>
              <a:t>from the first word to the last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and Correct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Weaknesses related to the </a:t>
            </a:r>
            <a:r>
              <a:rPr lang="en-US" b="1" dirty="0"/>
              <a:t>research 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Research has </a:t>
            </a:r>
            <a:r>
              <a:rPr lang="en-US" b="1" dirty="0"/>
              <a:t>unclear purpose</a:t>
            </a:r>
          </a:p>
          <a:p>
            <a:pPr lvl="1"/>
            <a:r>
              <a:rPr lang="en-US" b="1" dirty="0"/>
              <a:t>Problem is unimportant</a:t>
            </a:r>
          </a:p>
          <a:p>
            <a:pPr lvl="1"/>
            <a:r>
              <a:rPr lang="en-US" b="1" dirty="0"/>
              <a:t>Hypothesis is ill-defined </a:t>
            </a:r>
            <a:r>
              <a:rPr lang="en-US" dirty="0"/>
              <a:t>or unsound</a:t>
            </a:r>
          </a:p>
          <a:p>
            <a:pPr lvl="1"/>
            <a:r>
              <a:rPr lang="en-US" b="1" dirty="0"/>
              <a:t>Problem is too complex</a:t>
            </a:r>
          </a:p>
          <a:p>
            <a:pPr lvl="1"/>
            <a:r>
              <a:rPr lang="en-US" b="1" dirty="0"/>
              <a:t>Problem has limited relevance</a:t>
            </a:r>
            <a:r>
              <a:rPr lang="en-US" dirty="0"/>
              <a:t> to the 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and Correct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Weaknesses related to the </a:t>
            </a:r>
            <a:r>
              <a:rPr lang="en-US" b="1" dirty="0"/>
              <a:t>research design &amp; methodology:</a:t>
            </a:r>
          </a:p>
          <a:p>
            <a:endParaRPr lang="en-US" dirty="0"/>
          </a:p>
          <a:p>
            <a:pPr lvl="1"/>
            <a:r>
              <a:rPr lang="en-US" b="1" dirty="0"/>
              <a:t>Description of design and method is vague </a:t>
            </a:r>
            <a:r>
              <a:rPr lang="en-US" dirty="0"/>
              <a:t>and/or unfocused</a:t>
            </a:r>
          </a:p>
          <a:p>
            <a:pPr lvl="1"/>
            <a:r>
              <a:rPr lang="en-US" b="1" dirty="0"/>
              <a:t>Data inappropriate </a:t>
            </a:r>
            <a:r>
              <a:rPr lang="en-US" dirty="0"/>
              <a:t>for the research problem</a:t>
            </a:r>
          </a:p>
          <a:p>
            <a:pPr lvl="1"/>
            <a:r>
              <a:rPr lang="en-US" b="1" dirty="0"/>
              <a:t>Methodology/procedures inappropriate </a:t>
            </a:r>
            <a:r>
              <a:rPr lang="en-US" dirty="0"/>
              <a:t>for the research problem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and Correct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Weaknesses related to the </a:t>
            </a:r>
            <a:r>
              <a:rPr lang="en-US" b="1" dirty="0"/>
              <a:t>research design &amp; methodology:\</a:t>
            </a:r>
          </a:p>
          <a:p>
            <a:endParaRPr lang="en-US" dirty="0"/>
          </a:p>
          <a:p>
            <a:pPr lvl="1"/>
            <a:r>
              <a:rPr lang="en-US" dirty="0"/>
              <a:t>Appropriate controls lacking or inadequate</a:t>
            </a:r>
          </a:p>
          <a:p>
            <a:pPr lvl="1"/>
            <a:r>
              <a:rPr lang="en-US" dirty="0"/>
              <a:t>Equipment outdated or inappropriate</a:t>
            </a:r>
          </a:p>
          <a:p>
            <a:pPr lvl="1"/>
            <a:r>
              <a:rPr lang="en-US" dirty="0"/>
              <a:t>Statistical analysis poorly 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and Correct Weaknesses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76399"/>
            <a:ext cx="82296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214C90"/>
              </a:buClr>
              <a:buFont typeface="Times" pitchFamily="-84" charset="0"/>
              <a:buChar char="•"/>
            </a:pPr>
            <a:r>
              <a:rPr lang="en-US" sz="3000" dirty="0">
                <a:latin typeface="Verdana"/>
                <a:ea typeface="+mn-ea"/>
                <a:cs typeface="ＭＳ Ｐゴシック" charset="-128"/>
              </a:rPr>
              <a:t> Weaknesses related to the </a:t>
            </a:r>
            <a:r>
              <a:rPr lang="en-US" sz="3000" b="1" dirty="0">
                <a:latin typeface="Verdana"/>
                <a:ea typeface="+mn-ea"/>
                <a:cs typeface="ＭＳ Ｐゴシック" charset="-128"/>
              </a:rPr>
              <a:t>investigator: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214C90"/>
              </a:buClr>
              <a:buFont typeface="Times" pitchFamily="-84" charset="0"/>
              <a:buChar char="•"/>
            </a:pPr>
            <a:endParaRPr lang="en-US" sz="3000" dirty="0">
              <a:latin typeface="Verdana"/>
              <a:ea typeface="+mn-ea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</a:pP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insufficient training or experience </a:t>
            </a:r>
            <a:r>
              <a:rPr lang="en-US" sz="2800" dirty="0">
                <a:latin typeface="Verdana"/>
                <a:ea typeface="+mn-ea"/>
                <a:cs typeface="ＭＳ Ｐゴシック" charset="-128"/>
              </a:rPr>
              <a:t>for the proposed research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</a:pP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unfamiliar with the literature relevant </a:t>
            </a:r>
            <a:r>
              <a:rPr lang="en-US" sz="2800" dirty="0">
                <a:latin typeface="Verdana"/>
                <a:ea typeface="+mn-ea"/>
                <a:cs typeface="ＭＳ Ｐゴシック" charset="-128"/>
              </a:rPr>
              <a:t>for the proposed research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</a:pP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insufficient time to devote </a:t>
            </a:r>
            <a:r>
              <a:rPr lang="en-US" sz="2800" dirty="0">
                <a:latin typeface="Verdana"/>
                <a:ea typeface="+mn-ea"/>
                <a:cs typeface="ＭＳ Ｐゴシック" charset="-128"/>
              </a:rPr>
              <a:t>to the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8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fol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and Correct Weaknesses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76399"/>
            <a:ext cx="8305800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214C90"/>
              </a:buClr>
              <a:buFont typeface="Times" pitchFamily="-84" charset="0"/>
              <a:buChar char="•"/>
            </a:pPr>
            <a:r>
              <a:rPr lang="en-US" sz="3000" dirty="0">
                <a:latin typeface="Verdana"/>
                <a:ea typeface="+mn-ea"/>
                <a:cs typeface="ＭＳ Ｐゴシック" charset="-128"/>
              </a:rPr>
              <a:t>Weaknesses </a:t>
            </a:r>
            <a:r>
              <a:rPr lang="en-US" sz="3000" b="1" dirty="0">
                <a:latin typeface="Verdana"/>
                <a:ea typeface="+mn-ea"/>
                <a:cs typeface="ＭＳ Ｐゴシック" charset="-128"/>
              </a:rPr>
              <a:t>related to resources</a:t>
            </a:r>
            <a:r>
              <a:rPr lang="en-US" sz="3000" dirty="0">
                <a:latin typeface="Verdana"/>
                <a:ea typeface="+mn-ea"/>
                <a:cs typeface="ＭＳ Ｐゴシック" charset="-128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214C90"/>
              </a:buClr>
              <a:buFont typeface="Times" pitchFamily="-84" charset="0"/>
              <a:buChar char="•"/>
            </a:pPr>
            <a:endParaRPr lang="en-US" sz="3000" dirty="0">
              <a:latin typeface="Verdana"/>
              <a:ea typeface="+mn-ea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</a:pP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institutional setting is unfavorable </a:t>
            </a:r>
            <a:r>
              <a:rPr lang="en-US" sz="2800" dirty="0">
                <a:latin typeface="Verdana"/>
                <a:ea typeface="+mn-ea"/>
                <a:cs typeface="ＭＳ Ｐゴシック" charset="-128"/>
              </a:rPr>
              <a:t>for the proposed research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1191D0"/>
              </a:buClr>
              <a:buFont typeface="Wingdings" pitchFamily="2" charset="2"/>
              <a:buChar char="§"/>
            </a:pP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proposed use of </a:t>
            </a:r>
            <a:r>
              <a:rPr lang="en-US" sz="2800" dirty="0">
                <a:latin typeface="Verdana"/>
                <a:ea typeface="+mn-ea"/>
                <a:cs typeface="ＭＳ Ｐゴシック" charset="-128"/>
              </a:rPr>
              <a:t>equipment, support staff, or other resources is </a:t>
            </a:r>
            <a:r>
              <a:rPr lang="en-US" sz="2800" b="1" dirty="0">
                <a:latin typeface="Verdana"/>
                <a:ea typeface="+mn-ea"/>
                <a:cs typeface="ＭＳ Ｐゴシック" charset="-128"/>
              </a:rPr>
              <a:t>unrealistic</a:t>
            </a:r>
          </a:p>
        </p:txBody>
      </p:sp>
    </p:spTree>
    <p:extLst>
      <p:ext uri="{BB962C8B-B14F-4D97-AF65-F5344CB8AC3E}">
        <p14:creationId xmlns:p14="http://schemas.microsoft.com/office/powerpoint/2010/main" val="2321018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00FF00"/>
                </a:highlight>
              </a:rPr>
              <a:t>Detractions</a:t>
            </a:r>
            <a:r>
              <a:rPr lang="en-US" altLang="en-US" dirty="0"/>
              <a:t> from Proposal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Things that might loose the readers interest</a:t>
            </a:r>
          </a:p>
          <a:p>
            <a:r>
              <a:rPr lang="en-US" dirty="0"/>
              <a:t>Look for and correct</a:t>
            </a:r>
          </a:p>
          <a:p>
            <a:pPr lvl="1"/>
            <a:r>
              <a:rPr lang="en-US" b="1" dirty="0"/>
              <a:t>Vague statement </a:t>
            </a:r>
            <a:r>
              <a:rPr lang="en-US" dirty="0"/>
              <a:t>of the problem</a:t>
            </a:r>
          </a:p>
          <a:p>
            <a:pPr lvl="1"/>
            <a:r>
              <a:rPr lang="en-US" b="1" dirty="0"/>
              <a:t>Incompletely described methodology</a:t>
            </a:r>
          </a:p>
          <a:p>
            <a:pPr lvl="1"/>
            <a:r>
              <a:rPr lang="en-US" b="1" dirty="0"/>
              <a:t>General and cursory treatment </a:t>
            </a:r>
            <a:r>
              <a:rPr lang="en-US" dirty="0"/>
              <a:t>of each </a:t>
            </a:r>
            <a:r>
              <a:rPr lang="en-US" dirty="0" err="1"/>
              <a:t>subproblem</a:t>
            </a:r>
            <a:endParaRPr lang="en-US" dirty="0"/>
          </a:p>
          <a:p>
            <a:pPr lvl="1"/>
            <a:r>
              <a:rPr lang="en-US" b="1" dirty="0"/>
              <a:t>Phrasing of the proposal is not useful </a:t>
            </a:r>
            <a:r>
              <a:rPr lang="en-US" dirty="0"/>
              <a:t>for evaluation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Detractions from Proposal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and correct</a:t>
            </a:r>
          </a:p>
          <a:p>
            <a:endParaRPr lang="en-US" dirty="0"/>
          </a:p>
          <a:p>
            <a:pPr lvl="1"/>
            <a:r>
              <a:rPr lang="en-US" dirty="0"/>
              <a:t>Deviation of the </a:t>
            </a:r>
            <a:r>
              <a:rPr lang="en-US" b="1" dirty="0"/>
              <a:t>format of the proposal from institutional guidelines</a:t>
            </a:r>
          </a:p>
          <a:p>
            <a:pPr lvl="1"/>
            <a:r>
              <a:rPr lang="en-US" b="1" dirty="0"/>
              <a:t>Failure to include cited sources</a:t>
            </a:r>
          </a:p>
          <a:p>
            <a:pPr lvl="1"/>
            <a:r>
              <a:rPr lang="en-US" b="1" dirty="0"/>
              <a:t>Incompletely or incorrectly cited 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8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Proposal to a </a:t>
            </a:r>
            <a:r>
              <a:rPr lang="en-US" b="1" dirty="0">
                <a:highlight>
                  <a:srgbClr val="00FF00"/>
                </a:highlight>
              </a:rPr>
              <a:t>Funding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and correct if</a:t>
            </a:r>
          </a:p>
          <a:p>
            <a:pPr lvl="1"/>
            <a:r>
              <a:rPr lang="en-US" dirty="0"/>
              <a:t>The problem does not address the research area outlined by the </a:t>
            </a:r>
            <a:r>
              <a:rPr lang="en-US" b="1" dirty="0"/>
              <a:t>funding agency</a:t>
            </a:r>
          </a:p>
          <a:p>
            <a:pPr lvl="1"/>
            <a:r>
              <a:rPr lang="en-US" dirty="0"/>
              <a:t>The proposal is </a:t>
            </a:r>
            <a:r>
              <a:rPr lang="en-US" b="1" dirty="0"/>
              <a:t>too ambitious </a:t>
            </a:r>
            <a:r>
              <a:rPr lang="en-US" dirty="0"/>
              <a:t>for the grant money available</a:t>
            </a:r>
          </a:p>
          <a:p>
            <a:pPr lvl="1"/>
            <a:r>
              <a:rPr lang="en-US" b="1" dirty="0"/>
              <a:t>Items included in the budget are disallowed by the terms of the grant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Proposal to a Funding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and correct if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clear and explicit statement </a:t>
            </a:r>
            <a:r>
              <a:rPr lang="en-US" dirty="0"/>
              <a:t>is lacking; the </a:t>
            </a:r>
            <a:r>
              <a:rPr lang="en-US" b="1" dirty="0"/>
              <a:t>summary of the estimated costs is ambiguous and indefinite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There is an </a:t>
            </a:r>
            <a:r>
              <a:rPr lang="en-US" b="1" dirty="0"/>
              <a:t>unclear explanation of the relationship of the study to the purpose for which the grant is awarded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9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32F4-6F13-450C-897E-A38553CD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ask if you have 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4EC0-14AC-4841-84FB-B7EF3AEF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16010054"/>
      </p:ext>
    </p:extLst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 successful research</a:t>
            </a:r>
          </a:p>
          <a:p>
            <a:r>
              <a:rPr lang="en-US" dirty="0"/>
              <a:t>Includes</a:t>
            </a:r>
          </a:p>
          <a:p>
            <a:pPr lvl="1"/>
            <a:r>
              <a:rPr lang="en-US" sz="2400" dirty="0"/>
              <a:t>Clearly stated problem and sub-problems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Hypotheses and/or questions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Precise definitions of units, terms and abbreviations</a:t>
            </a:r>
          </a:p>
        </p:txBody>
      </p:sp>
    </p:spTree>
    <p:extLst>
      <p:ext uri="{BB962C8B-B14F-4D97-AF65-F5344CB8AC3E}">
        <p14:creationId xmlns:p14="http://schemas.microsoft.com/office/powerpoint/2010/main" val="185985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 successful research</a:t>
            </a:r>
          </a:p>
          <a:p>
            <a:r>
              <a:rPr lang="en-US" dirty="0"/>
              <a:t>Includes</a:t>
            </a:r>
          </a:p>
          <a:p>
            <a:pPr lvl="1"/>
            <a:r>
              <a:rPr lang="en-US" sz="2400" dirty="0"/>
              <a:t>Carefully spelled-out limitations and delimitations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Explanation of the purpose of the study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Specific details about all aspects of data collection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90900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</a:t>
            </a:r>
            <a:r>
              <a:rPr lang="en-US" b="1" dirty="0"/>
              <a:t>prose style</a:t>
            </a:r>
            <a:r>
              <a:rPr lang="en-US" dirty="0"/>
              <a:t>, and thoughts are expressed in simple </a:t>
            </a:r>
            <a:r>
              <a:rPr lang="en-US" b="1" dirty="0"/>
              <a:t>paragraph form</a:t>
            </a:r>
          </a:p>
          <a:p>
            <a:r>
              <a:rPr lang="en-US" b="1" dirty="0"/>
              <a:t>Headings and subheadings </a:t>
            </a:r>
            <a:r>
              <a:rPr lang="en-US" dirty="0"/>
              <a:t>are the single most commonly used strategy to </a:t>
            </a:r>
            <a:r>
              <a:rPr lang="en-US" b="1" dirty="0"/>
              <a:t>organizational scheme</a:t>
            </a:r>
          </a:p>
          <a:p>
            <a:r>
              <a:rPr lang="en-US" b="1" dirty="0"/>
              <a:t>Referencing style </a:t>
            </a:r>
            <a:r>
              <a:rPr lang="en-US" dirty="0"/>
              <a:t>must facilitate the </a:t>
            </a:r>
            <a:r>
              <a:rPr lang="en-US" b="1" dirty="0"/>
              <a:t>identification and archival details </a:t>
            </a:r>
            <a:r>
              <a:rPr lang="en-US" dirty="0"/>
              <a:t>of the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1239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Quantitative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and its setting</a:t>
            </a:r>
          </a:p>
          <a:p>
            <a:pPr lvl="1"/>
            <a:r>
              <a:rPr lang="en-US" dirty="0"/>
              <a:t>The statement of the problem and subproblems</a:t>
            </a:r>
          </a:p>
          <a:p>
            <a:pPr lvl="1"/>
            <a:r>
              <a:rPr lang="en-US" dirty="0"/>
              <a:t>The hypotheses</a:t>
            </a:r>
          </a:p>
          <a:p>
            <a:pPr lvl="1"/>
            <a:r>
              <a:rPr lang="en-US" sz="3000" dirty="0"/>
              <a:t>The delimitations</a:t>
            </a:r>
          </a:p>
          <a:p>
            <a:pPr lvl="1"/>
            <a:r>
              <a:rPr lang="en-US" sz="3000" dirty="0"/>
              <a:t>The definitions of terms</a:t>
            </a:r>
          </a:p>
          <a:p>
            <a:pPr lvl="1"/>
            <a:r>
              <a:rPr lang="en-US" sz="3000" dirty="0"/>
              <a:t>The assumptions</a:t>
            </a:r>
          </a:p>
          <a:p>
            <a:pPr lvl="1"/>
            <a:r>
              <a:rPr lang="en-US" sz="3000" dirty="0"/>
              <a:t>The importance of the study</a:t>
            </a:r>
          </a:p>
        </p:txBody>
      </p:sp>
    </p:spTree>
    <p:extLst>
      <p:ext uri="{BB962C8B-B14F-4D97-AF65-F5344CB8AC3E}">
        <p14:creationId xmlns:p14="http://schemas.microsoft.com/office/powerpoint/2010/main" val="3390875066"/>
      </p:ext>
    </p:extLst>
  </p:cSld>
  <p:clrMapOvr>
    <a:masterClrMapping/>
  </p:clrMapOvr>
  <p:transition spd="slow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Quantitative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200" dirty="0"/>
              <a:t>The review of the related literature</a:t>
            </a:r>
          </a:p>
          <a:p>
            <a:r>
              <a:rPr lang="en-US" sz="3200" dirty="0"/>
              <a:t>The data and the treatment of the data</a:t>
            </a:r>
          </a:p>
          <a:p>
            <a:pPr lvl="1"/>
            <a:r>
              <a:rPr lang="en-US" sz="3000" dirty="0"/>
              <a:t>The data needed and the means for obtaining the data</a:t>
            </a:r>
          </a:p>
          <a:p>
            <a:pPr lvl="1"/>
            <a:r>
              <a:rPr lang="en-US" sz="3000" dirty="0"/>
              <a:t>The research methodology</a:t>
            </a:r>
          </a:p>
          <a:p>
            <a:pPr lvl="1"/>
            <a:r>
              <a:rPr lang="en-US" sz="3000" dirty="0"/>
              <a:t>The specific treatment of the data for each subproblem</a:t>
            </a:r>
          </a:p>
        </p:txBody>
      </p:sp>
    </p:spTree>
    <p:extLst>
      <p:ext uri="{BB962C8B-B14F-4D97-AF65-F5344CB8AC3E}">
        <p14:creationId xmlns:p14="http://schemas.microsoft.com/office/powerpoint/2010/main" val="4154901611"/>
      </p:ext>
    </p:extLst>
  </p:cSld>
  <p:clrMapOvr>
    <a:masterClrMapping/>
  </p:clrMapOvr>
  <p:transition spd="slow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Quantitative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4"/>
            <a:r>
              <a:rPr lang="en-US" dirty="0"/>
              <a:t>Subproblem 1 </a:t>
            </a:r>
            <a:r>
              <a:rPr lang="en-US" sz="2400" i="1" dirty="0"/>
              <a:t>(The subproblem presented in Part I above is restated here)</a:t>
            </a:r>
          </a:p>
          <a:p>
            <a:pPr lvl="5"/>
            <a:r>
              <a:rPr lang="en-US" sz="2200" dirty="0"/>
              <a:t>The data needed to address the subproblem</a:t>
            </a:r>
          </a:p>
          <a:p>
            <a:pPr lvl="5"/>
            <a:r>
              <a:rPr lang="en-US" sz="2200" dirty="0"/>
              <a:t>The treatment of the data</a:t>
            </a:r>
          </a:p>
          <a:p>
            <a:pPr lvl="4"/>
            <a:r>
              <a:rPr lang="en-US" sz="2000" dirty="0"/>
              <a:t>Subproblem 2 </a:t>
            </a:r>
            <a:r>
              <a:rPr lang="en-US" sz="2400" i="1" dirty="0"/>
              <a:t>(The same format for Subproblem 1 is followed here.)</a:t>
            </a:r>
          </a:p>
          <a:p>
            <a:r>
              <a:rPr lang="en-US" sz="3200" i="1" dirty="0"/>
              <a:t>Additional subproblems are discussed in the same manner.</a:t>
            </a:r>
          </a:p>
          <a:p>
            <a:r>
              <a:rPr lang="en-US" sz="3200" dirty="0"/>
              <a:t>The qualifications of the researcher and any assistants`</a:t>
            </a:r>
          </a:p>
        </p:txBody>
      </p:sp>
    </p:spTree>
    <p:extLst>
      <p:ext uri="{BB962C8B-B14F-4D97-AF65-F5344CB8AC3E}">
        <p14:creationId xmlns:p14="http://schemas.microsoft.com/office/powerpoint/2010/main" val="2181729446"/>
      </p:ext>
    </p:extLst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Quantitative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200" dirty="0"/>
              <a:t>An outline of the proposed study (steps to be taken, timeline, ere.)</a:t>
            </a:r>
          </a:p>
          <a:p>
            <a:endParaRPr lang="en-US" sz="3200" dirty="0"/>
          </a:p>
          <a:p>
            <a:r>
              <a:rPr lang="en-US" sz="3200" dirty="0"/>
              <a:t>References</a:t>
            </a:r>
          </a:p>
          <a:p>
            <a:endParaRPr lang="en-US" sz="3200" dirty="0"/>
          </a:p>
          <a:p>
            <a:r>
              <a:rPr lang="en-US" sz="3200" dirty="0"/>
              <a:t>Appendixes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3910"/>
      </p:ext>
    </p:extLst>
  </p:cSld>
  <p:clrMapOvr>
    <a:masterClrMapping/>
  </p:clrMapOvr>
  <p:transition spd="slow" advTm="0"/>
</p:sld>
</file>

<file path=ppt/theme/theme1.xml><?xml version="1.0" encoding="utf-8"?>
<a:theme xmlns:a="http://schemas.openxmlformats.org/drawingml/2006/main" name="Leedy 12">
  <a:themeElements>
    <a:clrScheme name="Custom 8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232C8"/>
      </a:hlink>
      <a:folHlink>
        <a:srgbClr val="9632C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Leedy 12</Template>
  <TotalTime>177</TotalTime>
  <Words>981</Words>
  <Application>Microsoft Office PowerPoint</Application>
  <PresentationFormat>On-screen Show (4:3)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Lucida Grande</vt:lpstr>
      <vt:lpstr>Tahoma</vt:lpstr>
      <vt:lpstr>Times</vt:lpstr>
      <vt:lpstr>Verdana</vt:lpstr>
      <vt:lpstr>Wingdings</vt:lpstr>
      <vt:lpstr>Leedy 12</vt:lpstr>
      <vt:lpstr>PowerPoint Presentation</vt:lpstr>
      <vt:lpstr>The Research Proposal</vt:lpstr>
      <vt:lpstr>The Research Proposal</vt:lpstr>
      <vt:lpstr>The Research Proposal</vt:lpstr>
      <vt:lpstr>The Research Proposal</vt:lpstr>
      <vt:lpstr>Organization of a Quantitative Proposal</vt:lpstr>
      <vt:lpstr>Organization of a Quantitative Proposal</vt:lpstr>
      <vt:lpstr>Organization of a Quantitative Proposal</vt:lpstr>
      <vt:lpstr>Organization of a Quantitative Proposal</vt:lpstr>
      <vt:lpstr>Organization of a Qualitative Proposal</vt:lpstr>
      <vt:lpstr>Organization of a Qualitative Proposal</vt:lpstr>
      <vt:lpstr>Organization of a Qualitative Proposal</vt:lpstr>
      <vt:lpstr>Formatting Headings and Subheadings</vt:lpstr>
      <vt:lpstr>Writing Your Proposal</vt:lpstr>
      <vt:lpstr>Writing Your Proposal</vt:lpstr>
      <vt:lpstr>Writing Your Proposal</vt:lpstr>
      <vt:lpstr>Revising Your Proposal</vt:lpstr>
      <vt:lpstr>Revising Your Proposal</vt:lpstr>
      <vt:lpstr>Revising Your Proposal</vt:lpstr>
      <vt:lpstr>Look For and Correct Weaknesses</vt:lpstr>
      <vt:lpstr>Look For and Correct Weaknesses</vt:lpstr>
      <vt:lpstr>Look For and Correct Weaknesses</vt:lpstr>
      <vt:lpstr>Look For and Correct Weaknesses</vt:lpstr>
      <vt:lpstr>Look For and Correct Weaknesses</vt:lpstr>
      <vt:lpstr>Detractions from Proposal Effectiveness</vt:lpstr>
      <vt:lpstr>Detractions from Proposal Effectiveness</vt:lpstr>
      <vt:lpstr>For a Proposal to a Funding Agency</vt:lpstr>
      <vt:lpstr>For a Proposal to a Funding Agency</vt:lpstr>
      <vt:lpstr>Please ask if you have any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Ghulam Moeenuddin</cp:lastModifiedBy>
  <cp:revision>45</cp:revision>
  <cp:lastPrinted>2014-10-11T12:28:09Z</cp:lastPrinted>
  <dcterms:created xsi:type="dcterms:W3CDTF">2014-09-05T19:08:19Z</dcterms:created>
  <dcterms:modified xsi:type="dcterms:W3CDTF">2017-11-29T10:54:25Z</dcterms:modified>
</cp:coreProperties>
</file>