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304" r:id="rId2"/>
    <p:sldId id="732" r:id="rId3"/>
    <p:sldId id="744" r:id="rId4"/>
    <p:sldId id="745" r:id="rId5"/>
    <p:sldId id="733" r:id="rId6"/>
    <p:sldId id="734" r:id="rId7"/>
    <p:sldId id="746" r:id="rId8"/>
    <p:sldId id="735" r:id="rId9"/>
    <p:sldId id="736" r:id="rId10"/>
    <p:sldId id="737" r:id="rId11"/>
    <p:sldId id="738" r:id="rId12"/>
    <p:sldId id="739" r:id="rId13"/>
    <p:sldId id="747" r:id="rId14"/>
    <p:sldId id="748" r:id="rId15"/>
    <p:sldId id="749" r:id="rId16"/>
    <p:sldId id="750" r:id="rId17"/>
    <p:sldId id="751" r:id="rId18"/>
    <p:sldId id="752" r:id="rId19"/>
    <p:sldId id="740" r:id="rId20"/>
    <p:sldId id="741" r:id="rId21"/>
    <p:sldId id="789" r:id="rId22"/>
    <p:sldId id="742" r:id="rId23"/>
    <p:sldId id="743" r:id="rId24"/>
    <p:sldId id="790" r:id="rId25"/>
    <p:sldId id="753" r:id="rId26"/>
    <p:sldId id="791" r:id="rId27"/>
    <p:sldId id="754" r:id="rId28"/>
    <p:sldId id="756" r:id="rId29"/>
    <p:sldId id="731" r:id="rId30"/>
  </p:sldIdLst>
  <p:sldSz cx="9144000" cy="6858000" type="screen4x3"/>
  <p:notesSz cx="9345613" cy="7045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93685" y="0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/>
          <a:lstStyle>
            <a:lvl1pPr algn="r">
              <a:defRPr sz="1300"/>
            </a:lvl1pPr>
          </a:lstStyle>
          <a:p>
            <a:fld id="{9ABB01F5-264E-443B-814C-B9B8FA7F153E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1836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3685" y="6691836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 anchor="b"/>
          <a:lstStyle>
            <a:lvl1pPr algn="r">
              <a:defRPr sz="1300"/>
            </a:lvl1pPr>
          </a:lstStyle>
          <a:p>
            <a:fld id="{C79306BA-C1C7-48D0-A8B0-BBA89436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93685" y="0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/>
          <a:lstStyle>
            <a:lvl1pPr algn="r">
              <a:defRPr sz="1300"/>
            </a:lvl1pPr>
          </a:lstStyle>
          <a:p>
            <a:fld id="{DD74F3F7-CA62-4382-AFCC-FF5E9DEDC284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9888" y="527050"/>
            <a:ext cx="3525837" cy="2643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31" tIns="46815" rIns="93631" bIns="468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4563" y="3346531"/>
            <a:ext cx="7476490" cy="3170396"/>
          </a:xfrm>
          <a:prstGeom prst="rect">
            <a:avLst/>
          </a:prstGeom>
        </p:spPr>
        <p:txBody>
          <a:bodyPr vert="horz" lIns="93631" tIns="46815" rIns="93631" bIns="468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1836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93685" y="6691836"/>
            <a:ext cx="4049766" cy="352266"/>
          </a:xfrm>
          <a:prstGeom prst="rect">
            <a:avLst/>
          </a:prstGeom>
        </p:spPr>
        <p:txBody>
          <a:bodyPr vert="horz" lIns="93631" tIns="46815" rIns="93631" bIns="46815" rtlCol="0" anchor="b"/>
          <a:lstStyle>
            <a:lvl1pPr algn="r">
              <a:defRPr sz="1300"/>
            </a:lvl1pPr>
          </a:lstStyle>
          <a:p>
            <a:fld id="{713D707D-E285-440F-B454-00B0D5F0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ECB5-BB09-4887-8BE1-579C2EF95D2D}" type="datetime1">
              <a:rPr lang="en-US" smtClean="0"/>
              <a:t>2/10/2019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3ABD-FE20-4DC4-B4FF-3806309013F0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0CF8-B4FB-4926-BB26-38B76C38FFE5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DD0-8A25-4131-AAED-3DD21C346CE9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9A62-13DF-4A2B-8930-80573EFDAB21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AB60-B2D4-494C-87BE-641C6DB71A2D}" type="datetime1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5F9F-2C4B-4E66-8882-0AE5CDCAD7E1}" type="datetime1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DD5-8273-4954-8EE6-302F67D2ED16}" type="datetime1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C1A4-0826-4C97-93F1-53174BF830E2}" type="datetime1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8565-3520-4350-AC33-09EBC89423DF}" type="datetime1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BD3C-2B3D-40FC-A367-1F10A0DBDADF}" type="datetime1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FA24F3-1FF7-40EC-9B5C-17760D4F3108}" type="datetime1">
              <a:rPr lang="en-US" smtClean="0"/>
              <a:t>2/10/2019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23BBA0-E91C-43B1-B89A-7252A396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is a sphere of intensely hot gaseous matter with a diameter of 1.39 × 10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and is, on the average, 1.5 × 10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from the earth.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has an effective blackbody temperature of 5777 K.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thermal system for power generation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5" descr="C:\Documents and Settings\Administrator\My Documents\Teaching\Solar power\big array.jpg">
            <a:extLst>
              <a:ext uri="{FF2B5EF4-FFF2-40B4-BE49-F238E27FC236}">
                <a16:creationId xmlns:a16="http://schemas.microsoft.com/office/drawing/2014/main" id="{4CD0DDD5-5324-4D69-8E2C-1A5792F6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94" t="1157" r="1894"/>
          <a:stretch>
            <a:fillRect/>
          </a:stretch>
        </p:blipFill>
        <p:spPr bwMode="auto">
          <a:xfrm>
            <a:off x="2301250" y="1730370"/>
            <a:ext cx="4541499" cy="4813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66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tower at CESA in Spain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7" descr="C:\Documents and Settings\Administrator\My Documents\Teaching\Solar power\psa2.jpg">
            <a:extLst>
              <a:ext uri="{FF2B5EF4-FFF2-40B4-BE49-F238E27FC236}">
                <a16:creationId xmlns:a16="http://schemas.microsoft.com/office/drawing/2014/main" id="{9219F441-41BF-4740-99EC-CB9413C9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797010"/>
            <a:ext cx="7391400" cy="4746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1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38533-94D9-44B5-8D12-E32E3719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8478" y="4701017"/>
            <a:ext cx="1706880" cy="200456"/>
          </a:xfrm>
        </p:spPr>
        <p:txBody>
          <a:bodyPr/>
          <a:lstStyle/>
          <a:p>
            <a:fld id="{00C7AEE0-0D91-4A90-B7AC-BBC5214E3782}" type="datetime1">
              <a:rPr lang="en-US" smtClean="0"/>
              <a:pPr/>
              <a:t>2/10/2019</a:t>
            </a:fld>
            <a:endParaRPr lang="sv-S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C56DE7B-5121-449E-9EFE-F334F580FBB2}"/>
              </a:ext>
            </a:extLst>
          </p:cNvPr>
          <p:cNvSpPr txBox="1">
            <a:spLocks/>
          </p:cNvSpPr>
          <p:nvPr/>
        </p:nvSpPr>
        <p:spPr>
          <a:xfrm>
            <a:off x="7480419" y="4709252"/>
            <a:ext cx="425490" cy="200456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D72F4-1C41-4187-A4BC-492CF086CF40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7" name="Picture 6" descr="C:\Documents and Settings\Administrator\My Documents\Teaching\Solar power\Odello-four_2.jpg">
            <a:extLst>
              <a:ext uri="{FF2B5EF4-FFF2-40B4-BE49-F238E27FC236}">
                <a16:creationId xmlns:a16="http://schemas.microsoft.com/office/drawing/2014/main" id="{8920B07A-7217-486C-88E4-79A5209F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3252"/>
            <a:ext cx="7772400" cy="5025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60D6229-9E86-4FF4-8C91-E075E863227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810995"/>
            <a:ext cx="3602990" cy="482257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Solar furnace in France</a:t>
            </a:r>
          </a:p>
        </p:txBody>
      </p:sp>
    </p:spTree>
    <p:extLst>
      <p:ext uri="{BB962C8B-B14F-4D97-AF65-F5344CB8AC3E}">
        <p14:creationId xmlns:p14="http://schemas.microsoft.com/office/powerpoint/2010/main" val="390092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furnace in France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 solar radiation is converged towards a circular target on top of a central tower; this target was only 40 cm in diameter. That is equivalent to concentrate the energy of "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suns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above 3,500 °C (6,330 °F) can be obtained in a few seconds.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is "free", and non-polluting.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furnace provides rapid temperature changes and therefore allow studying the effect of thermal shocks;</a:t>
            </a:r>
          </a:p>
          <a:p>
            <a:pPr algn="just"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https://upload.wikimedia.org/wikipedia/commons/thumb/2/27/Four_en.svg/616px-Four_en.svg.png">
            <a:extLst>
              <a:ext uri="{FF2B5EF4-FFF2-40B4-BE49-F238E27FC236}">
                <a16:creationId xmlns:a16="http://schemas.microsoft.com/office/drawing/2014/main" id="{694457DB-DD18-40E2-9B4C-786DDCCC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0" y="1676400"/>
            <a:ext cx="8262425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46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1029" descr="C:\Documents and Settings\Administrator\My Documents\Teaching\Solar power\manzanares_air.jpg">
            <a:extLst>
              <a:ext uri="{FF2B5EF4-FFF2-40B4-BE49-F238E27FC236}">
                <a16:creationId xmlns:a16="http://schemas.microsoft.com/office/drawing/2014/main" id="{69822D16-819F-41E5-B4C5-9D52D70A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958" y="1449974"/>
            <a:ext cx="7482083" cy="4933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1027">
            <a:extLst>
              <a:ext uri="{FF2B5EF4-FFF2-40B4-BE49-F238E27FC236}">
                <a16:creationId xmlns:a16="http://schemas.microsoft.com/office/drawing/2014/main" id="{2954A32A-ED09-437C-B8EE-E8BCB201E46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940728"/>
            <a:ext cx="4752552" cy="431324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Solar Chimney in Spain</a:t>
            </a:r>
          </a:p>
        </p:txBody>
      </p:sp>
    </p:spTree>
    <p:extLst>
      <p:ext uri="{BB962C8B-B14F-4D97-AF65-F5344CB8AC3E}">
        <p14:creationId xmlns:p14="http://schemas.microsoft.com/office/powerpoint/2010/main" val="372319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https://upload.wikimedia.org/wikipedia/commons/thumb/0/00/Solar_updraft_tower.svg/790px-Solar_updraft_tower.svg.png">
            <a:extLst>
              <a:ext uri="{FF2B5EF4-FFF2-40B4-BE49-F238E27FC236}">
                <a16:creationId xmlns:a16="http://schemas.microsoft.com/office/drawing/2014/main" id="{2EE8884F-0D4D-4430-A096-5804F9E5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061" y="1676933"/>
            <a:ext cx="7161877" cy="4532833"/>
          </a:xfrm>
          <a:prstGeom prst="rect">
            <a:avLst/>
          </a:prstGeom>
          <a:noFill/>
        </p:spPr>
      </p:pic>
      <p:sp>
        <p:nvSpPr>
          <p:cNvPr id="6" name="Rectangle 1027">
            <a:extLst>
              <a:ext uri="{FF2B5EF4-FFF2-40B4-BE49-F238E27FC236}">
                <a16:creationId xmlns:a16="http://schemas.microsoft.com/office/drawing/2014/main" id="{D56F3CA3-5909-4B14-BBD3-7CD8BFAA327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02176"/>
            <a:ext cx="4752552" cy="431324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ts val="3000"/>
              </a:lnSpc>
              <a:spcBef>
                <a:spcPct val="0"/>
              </a:spcBef>
              <a:defRPr/>
            </a:pPr>
            <a:r>
              <a:rPr lang="en-GB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Chimney in Spain</a:t>
            </a:r>
          </a:p>
        </p:txBody>
      </p:sp>
    </p:spTree>
    <p:extLst>
      <p:ext uri="{BB962C8B-B14F-4D97-AF65-F5344CB8AC3E}">
        <p14:creationId xmlns:p14="http://schemas.microsoft.com/office/powerpoint/2010/main" val="365469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7CA386-0258-47CA-B071-C59F064183C7}"/>
              </a:ext>
            </a:extLst>
          </p:cNvPr>
          <p:cNvSpPr txBox="1">
            <a:spLocks/>
          </p:cNvSpPr>
          <p:nvPr/>
        </p:nvSpPr>
        <p:spPr>
          <a:xfrm>
            <a:off x="336452" y="898762"/>
            <a:ext cx="6935788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Drying agricultural products</a:t>
            </a:r>
          </a:p>
        </p:txBody>
      </p:sp>
      <p:grpSp>
        <p:nvGrpSpPr>
          <p:cNvPr id="6" name="Content Placeholder 8">
            <a:extLst>
              <a:ext uri="{FF2B5EF4-FFF2-40B4-BE49-F238E27FC236}">
                <a16:creationId xmlns:a16="http://schemas.microsoft.com/office/drawing/2014/main" id="{D60FDFD9-4049-41E7-9F07-BC2A74DD4575}"/>
              </a:ext>
            </a:extLst>
          </p:cNvPr>
          <p:cNvGrpSpPr>
            <a:grpSpLocks noGrp="1"/>
          </p:cNvGrpSpPr>
          <p:nvPr/>
        </p:nvGrpSpPr>
        <p:grpSpPr>
          <a:xfrm>
            <a:off x="645382" y="1676400"/>
            <a:ext cx="7853236" cy="4046934"/>
            <a:chOff x="228600" y="1676401"/>
            <a:chExt cx="8686800" cy="50672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44608A-84DC-466E-96FC-32767CB55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676401"/>
              <a:ext cx="4038600" cy="30289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63E50F-ED18-4BE8-8E7E-2D7A8176F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876675"/>
              <a:ext cx="3810000" cy="28670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ED38DB-A25B-429C-9864-C40697B1C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057400"/>
              <a:ext cx="3657600" cy="40767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0549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C:\Documents and Settings\Administrator\My Documents\Teaching\Solar power\solar-roof.jpg">
            <a:extLst>
              <a:ext uri="{FF2B5EF4-FFF2-40B4-BE49-F238E27FC236}">
                <a16:creationId xmlns:a16="http://schemas.microsoft.com/office/drawing/2014/main" id="{F532C815-5ECF-4708-8384-E87BEB9F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31" t="3081" r="2957" b="3052"/>
          <a:stretch>
            <a:fillRect/>
          </a:stretch>
        </p:blipFill>
        <p:spPr bwMode="auto">
          <a:xfrm>
            <a:off x="537884" y="1036935"/>
            <a:ext cx="8083970" cy="5268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AB729BC-4A5E-4023-8473-09E53F1D0AB5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1266448"/>
            <a:ext cx="6388656" cy="9347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Solar roof in the USA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0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C:\Documents and Settings\Administrator\My Documents\Teaching\Solar power\honda_large.jpg">
            <a:extLst>
              <a:ext uri="{FF2B5EF4-FFF2-40B4-BE49-F238E27FC236}">
                <a16:creationId xmlns:a16="http://schemas.microsoft.com/office/drawing/2014/main" id="{65AC367B-881C-4B86-BE71-941E0F9D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77" y="990600"/>
            <a:ext cx="8176846" cy="531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968C77F-EAD5-4E6B-B436-DCF8274AC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00402" y="1524000"/>
            <a:ext cx="3362960" cy="57956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challenge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980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from solar energy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Content Placeholder 12">
            <a:extLst>
              <a:ext uri="{FF2B5EF4-FFF2-40B4-BE49-F238E27FC236}">
                <a16:creationId xmlns:a16="http://schemas.microsoft.com/office/drawing/2014/main" id="{2BEAF371-69E1-4F84-AF0C-EA15501C96BE}"/>
              </a:ext>
            </a:extLst>
          </p:cNvPr>
          <p:cNvGrpSpPr>
            <a:grpSpLocks noGrp="1"/>
          </p:cNvGrpSpPr>
          <p:nvPr/>
        </p:nvGrpSpPr>
        <p:grpSpPr>
          <a:xfrm>
            <a:off x="796055" y="1981200"/>
            <a:ext cx="7551889" cy="3962400"/>
            <a:chOff x="1216116" y="1725613"/>
            <a:chExt cx="7759609" cy="4645025"/>
          </a:xfrm>
        </p:grpSpPr>
        <p:pic>
          <p:nvPicPr>
            <p:cNvPr id="6" name="Picture 5" descr="C:\Documents and Settings\Administrator\My Documents\Teaching\Solar power\old stuff\PV\cellfront.jpg">
              <a:extLst>
                <a:ext uri="{FF2B5EF4-FFF2-40B4-BE49-F238E27FC236}">
                  <a16:creationId xmlns:a16="http://schemas.microsoft.com/office/drawing/2014/main" id="{F29C4540-FE92-4FE7-92A2-629666600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8000"/>
            </a:blip>
            <a:srcRect b="6517"/>
            <a:stretch>
              <a:fillRect/>
            </a:stretch>
          </p:blipFill>
          <p:spPr bwMode="auto">
            <a:xfrm>
              <a:off x="1857375" y="1725613"/>
              <a:ext cx="7118350" cy="464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142B60CB-9E25-4421-968F-C685CE6C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700" y="2857500"/>
              <a:ext cx="613048" cy="43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/>
                <a:t>Tabs</a:t>
              </a:r>
              <a:endParaRPr lang="en-GB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6B468F0-7DE7-46D8-9CB6-2FDB68E82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2200" y="30480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51427A7B-EB5A-4D67-86E1-17BFA82AD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116" y="3429000"/>
              <a:ext cx="1126943" cy="43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/>
                <a:t>Grid lines</a:t>
              </a:r>
              <a:endParaRPr lang="en-GB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43C61CDF-7FBB-4A84-80AE-2C61B7E78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2200" y="36195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145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26C30-0AD6-49E2-B3E7-BFBD9CE52F0C}"/>
              </a:ext>
            </a:extLst>
          </p:cNvPr>
          <p:cNvSpPr txBox="1">
            <a:spLocks/>
          </p:cNvSpPr>
          <p:nvPr/>
        </p:nvSpPr>
        <p:spPr>
          <a:xfrm>
            <a:off x="457200" y="1007729"/>
            <a:ext cx="6935788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consumption in Pakistan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F3E3FB-0A4E-40BF-90FA-91920E8C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8983"/>
            <a:ext cx="8157427" cy="479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88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26C30-0AD6-49E2-B3E7-BFBD9CE52F0C}"/>
              </a:ext>
            </a:extLst>
          </p:cNvPr>
          <p:cNvSpPr txBox="1">
            <a:spLocks/>
          </p:cNvSpPr>
          <p:nvPr/>
        </p:nvSpPr>
        <p:spPr>
          <a:xfrm>
            <a:off x="457200" y="1007729"/>
            <a:ext cx="6935788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consumption in Pakistan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094444-766B-4153-A39E-5B64FF16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571" y="1508983"/>
            <a:ext cx="7278858" cy="500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00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5CC8C8-E24C-499E-BC50-11B57AA2BB5E}"/>
              </a:ext>
            </a:extLst>
          </p:cNvPr>
          <p:cNvSpPr txBox="1">
            <a:spLocks/>
          </p:cNvSpPr>
          <p:nvPr/>
        </p:nvSpPr>
        <p:spPr>
          <a:xfrm>
            <a:off x="304800" y="993778"/>
            <a:ext cx="6935788" cy="501254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consumption-Pakistan vs Rest of world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48E82F-C984-4939-B8EA-300E23C6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59" y="1524340"/>
            <a:ext cx="7685881" cy="471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06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040E1B-40C6-404B-B56E-8279CF160CAE}"/>
              </a:ext>
            </a:extLst>
          </p:cNvPr>
          <p:cNvSpPr txBox="1">
            <a:spLocks/>
          </p:cNvSpPr>
          <p:nvPr/>
        </p:nvSpPr>
        <p:spPr>
          <a:xfrm>
            <a:off x="304800" y="901675"/>
            <a:ext cx="7205773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demand and primary energy sources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A4D695-B3AB-4F0C-8F33-3F52D210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02616"/>
            <a:ext cx="7086600" cy="505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50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040E1B-40C6-404B-B56E-8279CF160CAE}"/>
              </a:ext>
            </a:extLst>
          </p:cNvPr>
          <p:cNvSpPr txBox="1">
            <a:spLocks/>
          </p:cNvSpPr>
          <p:nvPr/>
        </p:nvSpPr>
        <p:spPr>
          <a:xfrm>
            <a:off x="304800" y="901675"/>
            <a:ext cx="7205773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demand and primary energy sources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A69FB1E-4AB0-4AD6-8DC6-49F8D275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45" y="1600200"/>
            <a:ext cx="8252510" cy="413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756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33B344-B4FF-475F-8CDF-3CC437AF266A}"/>
              </a:ext>
            </a:extLst>
          </p:cNvPr>
          <p:cNvSpPr txBox="1">
            <a:spLocks/>
          </p:cNvSpPr>
          <p:nvPr/>
        </p:nvSpPr>
        <p:spPr>
          <a:xfrm>
            <a:off x="304800" y="962619"/>
            <a:ext cx="6935788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Carbon emissions and cost of electricity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56054A0-F01F-40BC-ACF6-C36FE20C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605591"/>
            <a:ext cx="7994897" cy="42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075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33B344-B4FF-475F-8CDF-3CC437AF266A}"/>
              </a:ext>
            </a:extLst>
          </p:cNvPr>
          <p:cNvSpPr txBox="1">
            <a:spLocks/>
          </p:cNvSpPr>
          <p:nvPr/>
        </p:nvSpPr>
        <p:spPr>
          <a:xfrm>
            <a:off x="304800" y="962619"/>
            <a:ext cx="6935788" cy="5012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Carbon emissions and cost of electricity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4E80208-09BA-409F-830A-1AE59D76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74" y="1676400"/>
            <a:ext cx="7967051" cy="40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36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4F92DE-66C2-4543-9A23-6BC30A261681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8534400" cy="317896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Kafaitullah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energy sector contributes over 80% of all the CO2 emissions in Pakistan. In 2010,Pakistan produced 164 million metric tons (MMT) of carbon emissions, out of which 42 MMT came from electricity, approximately 25% of all the emissions. </a:t>
            </a:r>
          </a:p>
        </p:txBody>
      </p:sp>
    </p:spTree>
    <p:extLst>
      <p:ext uri="{BB962C8B-B14F-4D97-AF65-F5344CB8AC3E}">
        <p14:creationId xmlns:p14="http://schemas.microsoft.com/office/powerpoint/2010/main" val="1262049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9080C8-4AC3-485D-B8BD-02FD5F5C83A4}"/>
              </a:ext>
            </a:extLst>
          </p:cNvPr>
          <p:cNvSpPr txBox="1">
            <a:spLocks/>
          </p:cNvSpPr>
          <p:nvPr/>
        </p:nvSpPr>
        <p:spPr>
          <a:xfrm>
            <a:off x="381000" y="1107831"/>
            <a:ext cx="8382000" cy="493395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the country receives15.5*10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kWh of solar radiations per year with most of the areas having 8–10 h of sunlight a day.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assessed potential is around1600 GW annually, more than 40times the existing power generation capacity.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Chaudhry et al., the Baluchistan province  is one of the best in terms of solar irradiation potential, with 8.5 h of average sunlight per day and 20MJ/m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solar insolation. </a:t>
            </a:r>
          </a:p>
        </p:txBody>
      </p:sp>
    </p:spTree>
    <p:extLst>
      <p:ext uri="{BB962C8B-B14F-4D97-AF65-F5344CB8AC3E}">
        <p14:creationId xmlns:p14="http://schemas.microsoft.com/office/powerpoint/2010/main" val="3057167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NAN QAMAR\Desktop\BISMILLA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3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from solar energy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" descr="PV System Components.jpg">
            <a:extLst>
              <a:ext uri="{FF2B5EF4-FFF2-40B4-BE49-F238E27FC236}">
                <a16:creationId xmlns:a16="http://schemas.microsoft.com/office/drawing/2014/main" id="{9957194A-AD98-49BD-A8F7-7D70F56D9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21358"/>
            <a:ext cx="716280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from solar energy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77506B-FB3F-4544-87BA-992B137A01B6}"/>
              </a:ext>
            </a:extLst>
          </p:cNvPr>
          <p:cNvGrpSpPr/>
          <p:nvPr/>
        </p:nvGrpSpPr>
        <p:grpSpPr>
          <a:xfrm>
            <a:off x="639229" y="1661013"/>
            <a:ext cx="7974419" cy="4876800"/>
            <a:chOff x="153060" y="1592262"/>
            <a:chExt cx="9000121" cy="5037138"/>
          </a:xfrm>
        </p:grpSpPr>
        <p:pic>
          <p:nvPicPr>
            <p:cNvPr id="13" name="Picture 9" descr="11">
              <a:extLst>
                <a:ext uri="{FF2B5EF4-FFF2-40B4-BE49-F238E27FC236}">
                  <a16:creationId xmlns:a16="http://schemas.microsoft.com/office/drawing/2014/main" id="{233A5030-631C-49E2-89D3-0D597B40E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/>
            <a:stretch>
              <a:fillRect/>
            </a:stretch>
          </p:blipFill>
          <p:spPr bwMode="auto">
            <a:xfrm>
              <a:off x="4428781" y="3192462"/>
              <a:ext cx="4724400" cy="3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view">
              <a:extLst>
                <a:ext uri="{FF2B5EF4-FFF2-40B4-BE49-F238E27FC236}">
                  <a16:creationId xmlns:a16="http://schemas.microsoft.com/office/drawing/2014/main" id="{8030E824-7E88-48FB-B3CE-66060B191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" r="16830" b="4169"/>
            <a:stretch>
              <a:fillRect/>
            </a:stretch>
          </p:blipFill>
          <p:spPr bwMode="auto">
            <a:xfrm>
              <a:off x="153060" y="3192462"/>
              <a:ext cx="4572660" cy="343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www.road-tech.com/images/road_tech-001a.jpg">
              <a:extLst>
                <a:ext uri="{FF2B5EF4-FFF2-40B4-BE49-F238E27FC236}">
                  <a16:creationId xmlns:a16="http://schemas.microsoft.com/office/drawing/2014/main" id="{3E5A108B-F17E-44D8-80D1-BE19B54CA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592262"/>
              <a:ext cx="2310461" cy="268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51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Quaid-e-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Park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https://image.jimcdn.com/app/cms/image/transf/dimension=656x10000:format=jpg/path/sa1a4b303052e8a1a/image/i4d4e912554eb9153/version/1434020712/image.jpg">
            <a:extLst>
              <a:ext uri="{FF2B5EF4-FFF2-40B4-BE49-F238E27FC236}">
                <a16:creationId xmlns:a16="http://schemas.microsoft.com/office/drawing/2014/main" id="{0D82BCF8-1327-4960-9C8D-7EE1E527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78" y="1761468"/>
            <a:ext cx="8357011" cy="470081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7CD7F3-8526-449F-A2A8-2F7A90AE19AF}"/>
              </a:ext>
            </a:extLst>
          </p:cNvPr>
          <p:cNvSpPr/>
          <p:nvPr/>
        </p:nvSpPr>
        <p:spPr>
          <a:xfrm>
            <a:off x="6102425" y="6092955"/>
            <a:ext cx="2541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https://www.qasolar.com/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8D1B7-1948-4D37-AEFF-2B9EEEFCC07E}"/>
              </a:ext>
            </a:extLst>
          </p:cNvPr>
          <p:cNvSpPr/>
          <p:nvPr/>
        </p:nvSpPr>
        <p:spPr>
          <a:xfrm>
            <a:off x="417576" y="4080225"/>
            <a:ext cx="8308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plant is giving an average yield of 169 gigawatt hour against the annual target of 153GW hour to meet 153 million units production requirement,”				 </a:t>
            </a:r>
          </a:p>
        </p:txBody>
      </p:sp>
    </p:spTree>
    <p:extLst>
      <p:ext uri="{BB962C8B-B14F-4D97-AF65-F5344CB8AC3E}">
        <p14:creationId xmlns:p14="http://schemas.microsoft.com/office/powerpoint/2010/main" val="403633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Quaid-e-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Park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140D3D-4D02-4F31-AC3F-4A950D6C8A8A}"/>
              </a:ext>
            </a:extLst>
          </p:cNvPr>
          <p:cNvSpPr txBox="1">
            <a:spLocks/>
          </p:cNvSpPr>
          <p:nvPr/>
        </p:nvSpPr>
        <p:spPr>
          <a:xfrm>
            <a:off x="231648" y="1711002"/>
            <a:ext cx="8607552" cy="317896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Average daily irradiation amounts to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kWh/m</a:t>
            </a:r>
            <a:r>
              <a:rPr lang="en-US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3000 hours of sunshine available annually.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Government of Punjab has allocated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6,500 acres (26 km</a:t>
            </a:r>
            <a:r>
              <a:rPr lang="en-US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land in Southern Punjab for “Quaid-e-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Solar Park”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solar park has a total potential of more than 1,000 MW. The Government of Punjab is launching its flagship project of 100 MW Solar PV Power to set the ball rolling.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Solar power projects are exempted from custom duty, sales tax, income tax, turnover tax and withholding tax on imports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0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Quaid-e-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Park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B2D41-30B4-4469-99A5-18E90D727807}"/>
              </a:ext>
            </a:extLst>
          </p:cNvPr>
          <p:cNvSpPr txBox="1">
            <a:spLocks/>
          </p:cNvSpPr>
          <p:nvPr/>
        </p:nvSpPr>
        <p:spPr>
          <a:xfrm>
            <a:off x="322385" y="1715691"/>
            <a:ext cx="8458200" cy="317896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plant is giving an average yield of 169 gigawatt hour against the annual target of 153GW hour to meet 153 million units production requirement.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above data can we estimate length of average solar day?</a:t>
            </a:r>
          </a:p>
        </p:txBody>
      </p:sp>
    </p:spTree>
    <p:extLst>
      <p:ext uri="{BB962C8B-B14F-4D97-AF65-F5344CB8AC3E}">
        <p14:creationId xmlns:p14="http://schemas.microsoft.com/office/powerpoint/2010/main" val="292074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water heating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6" descr="C:\Documents and Settings\Administrator\My Documents\Teaching\Solar power\bavaria HW.jpg">
            <a:extLst>
              <a:ext uri="{FF2B5EF4-FFF2-40B4-BE49-F238E27FC236}">
                <a16:creationId xmlns:a16="http://schemas.microsoft.com/office/drawing/2014/main" id="{90F2EE82-671B-4D55-B6F8-13100B47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63096"/>
            <a:ext cx="7057112" cy="4657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82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290732"/>
            <a:ext cx="8534400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algn="l">
              <a:lnSpc>
                <a:spcPct val="150000"/>
              </a:lnSpc>
            </a:pP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Evacuated tube collector on a roof in Germany</a:t>
            </a:r>
          </a:p>
          <a:p>
            <a:pPr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A0-E91C-43B1-B89A-7252A3962C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1030" descr="C:\Documents and Settings\Administrator\My Documents\Teaching\Solar power\evacuated tubes.jpg">
            <a:extLst>
              <a:ext uri="{FF2B5EF4-FFF2-40B4-BE49-F238E27FC236}">
                <a16:creationId xmlns:a16="http://schemas.microsoft.com/office/drawing/2014/main" id="{A39490E6-3B05-4E34-AC96-7B3E7997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58815"/>
            <a:ext cx="6553200" cy="4696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349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7254</TotalTime>
  <Words>567</Words>
  <Application>Microsoft Office PowerPoint</Application>
  <PresentationFormat>On-screen Show (4:3)</PresentationFormat>
  <Paragraphs>170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 QAMAR</dc:creator>
  <cp:lastModifiedBy>Dr Muhammad Farooq</cp:lastModifiedBy>
  <cp:revision>638</cp:revision>
  <cp:lastPrinted>2012-09-20T03:41:06Z</cp:lastPrinted>
  <dcterms:created xsi:type="dcterms:W3CDTF">2012-07-30T04:35:41Z</dcterms:created>
  <dcterms:modified xsi:type="dcterms:W3CDTF">2019-02-10T09:32:57Z</dcterms:modified>
</cp:coreProperties>
</file>