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43"/>
  </p:notesMasterIdLst>
  <p:sldIdLst>
    <p:sldId id="510" r:id="rId2"/>
    <p:sldId id="417" r:id="rId3"/>
    <p:sldId id="498" r:id="rId4"/>
    <p:sldId id="418" r:id="rId5"/>
    <p:sldId id="429" r:id="rId6"/>
    <p:sldId id="443" r:id="rId7"/>
    <p:sldId id="430" r:id="rId8"/>
    <p:sldId id="432" r:id="rId9"/>
    <p:sldId id="433" r:id="rId10"/>
    <p:sldId id="436" r:id="rId11"/>
    <p:sldId id="440" r:id="rId12"/>
    <p:sldId id="449" r:id="rId13"/>
    <p:sldId id="451" r:id="rId14"/>
    <p:sldId id="455" r:id="rId15"/>
    <p:sldId id="457" r:id="rId16"/>
    <p:sldId id="471" r:id="rId17"/>
    <p:sldId id="477" r:id="rId18"/>
    <p:sldId id="419" r:id="rId19"/>
    <p:sldId id="500" r:id="rId20"/>
    <p:sldId id="501" r:id="rId21"/>
    <p:sldId id="502" r:id="rId22"/>
    <p:sldId id="420" r:id="rId23"/>
    <p:sldId id="482" r:id="rId24"/>
    <p:sldId id="483" r:id="rId25"/>
    <p:sldId id="495" r:id="rId26"/>
    <p:sldId id="484" r:id="rId27"/>
    <p:sldId id="485" r:id="rId28"/>
    <p:sldId id="486" r:id="rId29"/>
    <p:sldId id="487" r:id="rId30"/>
    <p:sldId id="489" r:id="rId31"/>
    <p:sldId id="481" r:id="rId32"/>
    <p:sldId id="473" r:id="rId33"/>
    <p:sldId id="492" r:id="rId34"/>
    <p:sldId id="493" r:id="rId35"/>
    <p:sldId id="496" r:id="rId36"/>
    <p:sldId id="503" r:id="rId37"/>
    <p:sldId id="504" r:id="rId38"/>
    <p:sldId id="505" r:id="rId39"/>
    <p:sldId id="506" r:id="rId40"/>
    <p:sldId id="507" r:id="rId41"/>
    <p:sldId id="511"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8740C-AC39-468E-9793-A995E9AED59B}" type="datetimeFigureOut">
              <a:rPr lang="en-US" smtClean="0"/>
              <a:t>9/26/2018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769FAE-151E-4F23-BF2E-8BB809ECA1AA}" type="slidenum">
              <a:rPr lang="en-US" smtClean="0"/>
              <a:t>‹#›</a:t>
            </a:fld>
            <a:endParaRPr lang="en-US"/>
          </a:p>
        </p:txBody>
      </p:sp>
    </p:spTree>
    <p:extLst>
      <p:ext uri="{BB962C8B-B14F-4D97-AF65-F5344CB8AC3E}">
        <p14:creationId xmlns:p14="http://schemas.microsoft.com/office/powerpoint/2010/main" val="2505537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002EAAEF-9579-4626-970E-30B1B3D80D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C487B1F-0535-4BFC-A242-7C9F7F10A0D1}" type="slidenum">
              <a:rPr lang="en-US" altLang="en-US" sz="1200"/>
              <a:pPr eaLnBrk="1" hangingPunct="1"/>
              <a:t>1</a:t>
            </a:fld>
            <a:endParaRPr lang="en-US" altLang="en-US" sz="1200"/>
          </a:p>
        </p:txBody>
      </p:sp>
      <p:sp>
        <p:nvSpPr>
          <p:cNvPr id="55299" name="Rectangle 2">
            <a:extLst>
              <a:ext uri="{FF2B5EF4-FFF2-40B4-BE49-F238E27FC236}">
                <a16:creationId xmlns:a16="http://schemas.microsoft.com/office/drawing/2014/main" id="{91899357-7634-4F04-B236-4AEB8A9101F5}"/>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08099A18-6BAD-4E81-8D3B-62456A963C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t>TO THE TRAINER</a:t>
            </a:r>
          </a:p>
          <a:p>
            <a:pPr eaLnBrk="1" hangingPunct="1"/>
            <a:r>
              <a:rPr lang="en-US" altLang="en-US"/>
              <a:t>This PowerPoint presentation can be used to train people about the basics of steam. The information on the slides is the minimum information that should be explained. The trainer notes for each slide provide more detailed information, but it is up to the trainer to decide if and how much of this information is presented also.</a:t>
            </a:r>
          </a:p>
          <a:p>
            <a:pPr eaLnBrk="1" hangingPunct="1"/>
            <a:endParaRPr lang="en-US" altLang="en-US"/>
          </a:p>
          <a:p>
            <a:pPr eaLnBrk="1" hangingPunct="1"/>
            <a:r>
              <a:rPr lang="en-US" altLang="en-US"/>
              <a:t>Additional materials that can be used for the training session are available on </a:t>
            </a:r>
            <a:r>
              <a:rPr lang="en-US" altLang="en-US" b="1"/>
              <a:t>www.energyefficiencyasia.org</a:t>
            </a:r>
            <a:r>
              <a:rPr lang="en-US" altLang="en-US"/>
              <a:t> under “Energy Equipment” and include:</a:t>
            </a:r>
          </a:p>
          <a:p>
            <a:pPr eaLnBrk="1" hangingPunct="1">
              <a:buFontTx/>
              <a:buChar char="•"/>
            </a:pPr>
            <a:r>
              <a:rPr lang="en-US" altLang="en-US" b="1"/>
              <a:t>Textbook chapter</a:t>
            </a:r>
            <a:r>
              <a:rPr lang="en-US" altLang="en-US"/>
              <a:t> on this energy equipment that forms the basis of this PowerPoint presentation but has more detailed information</a:t>
            </a:r>
          </a:p>
          <a:p>
            <a:pPr eaLnBrk="1" hangingPunct="1">
              <a:buFontTx/>
              <a:buChar char="•"/>
            </a:pPr>
            <a:r>
              <a:rPr lang="en-US" altLang="en-US" b="1"/>
              <a:t>Quiz </a:t>
            </a:r>
            <a:r>
              <a:rPr lang="en-US" altLang="en-US"/>
              <a:t>– ten multiple choice questions that trainees can answer after the training session</a:t>
            </a:r>
          </a:p>
          <a:p>
            <a:pPr eaLnBrk="1" hangingPunct="1">
              <a:buFontTx/>
              <a:buChar char="•"/>
            </a:pPr>
            <a:r>
              <a:rPr lang="en-US" altLang="en-US" b="1"/>
              <a:t>Workshop exercise</a:t>
            </a:r>
            <a:r>
              <a:rPr lang="en-US" altLang="en-US"/>
              <a:t> – a practical calculation related to this equipment</a:t>
            </a:r>
          </a:p>
          <a:p>
            <a:pPr eaLnBrk="1" hangingPunct="1">
              <a:buFontTx/>
              <a:buChar char="•"/>
            </a:pPr>
            <a:r>
              <a:rPr lang="en-US" altLang="en-US" b="1"/>
              <a:t>Option checklist</a:t>
            </a:r>
            <a:r>
              <a:rPr lang="en-US" altLang="en-US"/>
              <a:t> – a list of the most important options to improve energy efficiency of this equipment</a:t>
            </a:r>
          </a:p>
          <a:p>
            <a:pPr eaLnBrk="1" hangingPunct="1">
              <a:buFontTx/>
              <a:buChar char="•"/>
            </a:pPr>
            <a:r>
              <a:rPr lang="en-US" altLang="en-US" b="1"/>
              <a:t>Company case studies</a:t>
            </a:r>
            <a:r>
              <a:rPr lang="en-US" altLang="en-US"/>
              <a:t> – participants of past courses have given the feedback that they would like to hear about options implemented at companies for each energy equipment. More than 200 examples are available from 44 companies in the cement, steel, chemicals, ceramics and pulp &amp; paper sectors</a:t>
            </a:r>
          </a:p>
          <a:p>
            <a:pPr eaLnBrk="1" hangingPunct="1"/>
            <a:endParaRPr lang="th-TH"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AE53D507-62EE-4D4A-B2E0-944A3944DC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368ECD5-D3DB-4747-AC7B-B20CF4CCF348}" type="slidenum">
              <a:rPr lang="en-US" altLang="en-US" sz="1200"/>
              <a:pPr eaLnBrk="1" hangingPunct="1"/>
              <a:t>12</a:t>
            </a:fld>
            <a:endParaRPr lang="en-US" altLang="en-US" sz="1200"/>
          </a:p>
        </p:txBody>
      </p:sp>
      <p:sp>
        <p:nvSpPr>
          <p:cNvPr id="64515" name="Rectangle 2">
            <a:extLst>
              <a:ext uri="{FF2B5EF4-FFF2-40B4-BE49-F238E27FC236}">
                <a16:creationId xmlns:a16="http://schemas.microsoft.com/office/drawing/2014/main" id="{87C73AD8-E748-48CA-85F5-BDBD1656D83C}"/>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77206F58-78DC-4F36-9816-F79B2C187C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 filter used in a steam system typically consists of a sintered stainless steel filter element.</a:t>
            </a:r>
            <a:endParaRPr lang="en-AU" altLang="en-US"/>
          </a:p>
          <a:p>
            <a:pPr eaLnBrk="1" hangingPunct="1"/>
            <a:r>
              <a:rPr lang="en-AU" altLang="en-US"/>
              <a:t>Filters are used to remove smaller particles than strainers, for example, in the following applications:</a:t>
            </a:r>
          </a:p>
          <a:p>
            <a:pPr eaLnBrk="1" hangingPunct="1">
              <a:buFontTx/>
              <a:buChar char="•"/>
            </a:pPr>
            <a:r>
              <a:rPr lang="en-AU" altLang="en-US"/>
              <a:t>When there is direct injection of steam into a process, which may cause contamination of the product. Example: In the food industry, and for the sterilization of process equipment in the pharmaceutical industry.</a:t>
            </a:r>
          </a:p>
          <a:p>
            <a:pPr eaLnBrk="1" hangingPunct="1">
              <a:buFontTx/>
              <a:buChar char="•"/>
            </a:pPr>
            <a:r>
              <a:rPr lang="en-AU" altLang="en-US"/>
              <a:t>Where dirty steam may cause rejection of a product or process batch due to staining or visible particle retention. Example: Sterilizers and paper/board machines.</a:t>
            </a:r>
          </a:p>
          <a:p>
            <a:pPr eaLnBrk="1" hangingPunct="1">
              <a:buFontTx/>
              <a:buChar char="•"/>
            </a:pPr>
            <a:r>
              <a:rPr lang="en-AU" altLang="en-US"/>
              <a:t>Where minimal particle emission is required from steam humidifiers. Example: Humidifiers used in a “clean” environment.</a:t>
            </a:r>
          </a:p>
          <a:p>
            <a:pPr eaLnBrk="1" hangingPunct="1">
              <a:buFontTx/>
              <a:buChar char="•"/>
            </a:pPr>
            <a:r>
              <a:rPr lang="en-AU" altLang="en-US"/>
              <a:t>For the reduction of the steam water content, ensuring a dry, saturated supply.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67096FBB-C683-481F-ACA3-7D1CC0F4B3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3CE0C7F-5FAA-4FE5-89FB-04F7415FF313}" type="slidenum">
              <a:rPr lang="en-US" altLang="en-US" sz="1200"/>
              <a:pPr eaLnBrk="1" hangingPunct="1"/>
              <a:t>13</a:t>
            </a:fld>
            <a:endParaRPr lang="en-US" altLang="en-US" sz="1200"/>
          </a:p>
        </p:txBody>
      </p:sp>
      <p:sp>
        <p:nvSpPr>
          <p:cNvPr id="65539" name="Rectangle 2">
            <a:extLst>
              <a:ext uri="{FF2B5EF4-FFF2-40B4-BE49-F238E27FC236}">
                <a16:creationId xmlns:a16="http://schemas.microsoft.com/office/drawing/2014/main" id="{33BC1B0C-2E3A-41B9-8276-9A88DABBDEA2}"/>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2EEEAB79-B7B8-4B32-9CCC-0390907224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Separators are used to remove suspended water droplets from steam. </a:t>
            </a:r>
            <a:br>
              <a:rPr lang="en-AU" altLang="en-US"/>
            </a:br>
            <a:r>
              <a:rPr lang="en-AU" altLang="en-US"/>
              <a:t>The presence of water in steam can cause a number of problems:</a:t>
            </a:r>
          </a:p>
          <a:p>
            <a:pPr eaLnBrk="1" hangingPunct="1">
              <a:buFontTx/>
              <a:buChar char="•"/>
            </a:pPr>
            <a:r>
              <a:rPr lang="en-AU" altLang="en-US"/>
              <a:t>As water is an extremely effective barrier to heat transfer, its presence can reduce plant productivity and product quality. </a:t>
            </a:r>
          </a:p>
          <a:p>
            <a:pPr eaLnBrk="1" hangingPunct="1">
              <a:buFontTx/>
              <a:buChar char="•"/>
            </a:pPr>
            <a:r>
              <a:rPr lang="en-AU" altLang="en-US"/>
              <a:t>Water droplets travelling at high steam velocities will erode valve seals and fittings, a condition known as wiredrawing. The water droplets will also increase the amount of corrosion.</a:t>
            </a:r>
          </a:p>
          <a:p>
            <a:pPr eaLnBrk="1" hangingPunct="1">
              <a:buFontTx/>
              <a:buChar char="•"/>
            </a:pPr>
            <a:r>
              <a:rPr lang="en-AU" altLang="en-US"/>
              <a:t>Increased scaling of pipework and heating surfaces from the impurities carried in the water droplets.</a:t>
            </a:r>
          </a:p>
          <a:p>
            <a:pPr eaLnBrk="1" hangingPunct="1">
              <a:buFontTx/>
              <a:buChar char="•"/>
            </a:pPr>
            <a:r>
              <a:rPr lang="en-AU" altLang="en-US"/>
              <a:t>Erratic operation of control valves and flow meters.</a:t>
            </a:r>
          </a:p>
          <a:p>
            <a:pPr eaLnBrk="1" hangingPunct="1">
              <a:buFontTx/>
              <a:buChar char="•"/>
            </a:pPr>
            <a:r>
              <a:rPr lang="en-AU" altLang="en-US"/>
              <a:t>Failure of valves and flow meters due to rapid wear or water hammer.</a:t>
            </a:r>
          </a:p>
          <a:p>
            <a:pPr eaLnBrk="1" hangingPunct="1"/>
            <a:r>
              <a:rPr lang="en-AU" altLang="en-US"/>
              <a:t>There are three types of separators: baffle type, cyclonic type and coalescence type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007F5D64-E463-4E4C-8B4B-D93E245565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0007433-315F-4E36-BEF9-E4A01D781D19}" type="slidenum">
              <a:rPr lang="en-US" altLang="en-US" sz="1200"/>
              <a:pPr eaLnBrk="1" hangingPunct="1"/>
              <a:t>14</a:t>
            </a:fld>
            <a:endParaRPr lang="en-US" altLang="en-US" sz="1200"/>
          </a:p>
        </p:txBody>
      </p:sp>
      <p:sp>
        <p:nvSpPr>
          <p:cNvPr id="66563" name="Rectangle 2">
            <a:extLst>
              <a:ext uri="{FF2B5EF4-FFF2-40B4-BE49-F238E27FC236}">
                <a16:creationId xmlns:a16="http://schemas.microsoft.com/office/drawing/2014/main" id="{A49750BA-A4E7-4615-98EF-35E3042317CC}"/>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866A4A56-7929-4C14-B48C-0C4B146CC5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AU" altLang="en-US"/>
              <a:t>No steam system is complete without that crucial component 'the steam trap' (or trap). This is the most important link in the condensate loop because it connects steam usage with condensate return. A steam trap quite literally 'purges' condensate, (as well as air and other incondensable gases), out of the system, allowing steam to reach its destination in as dry a state/condition as possible to perform its task efficiently and economically. </a:t>
            </a:r>
          </a:p>
          <a:p>
            <a:pPr eaLnBrk="1" hangingPunct="1">
              <a:buFontTx/>
              <a:buChar char="•"/>
            </a:pPr>
            <a:r>
              <a:rPr lang="en-AU" altLang="en-US"/>
              <a:t>The quantity of condensate a steam trap has to deal with may vary considerably. It may have to discharge condensate at steam temperature (i.e. as soon as it forms in the steam space) or it may be required to discharge below steam temperature, giving up some of its 'sensible heat' in the process.</a:t>
            </a:r>
          </a:p>
          <a:p>
            <a:pPr eaLnBrk="1" hangingPunct="1">
              <a:buFontTx/>
              <a:buChar char="•"/>
            </a:pPr>
            <a:r>
              <a:rPr lang="en-US" altLang="en-US"/>
              <a:t>The pressures at which steam traps can operate may be anywhere from vacuum to well over a hundred bar. </a:t>
            </a:r>
            <a:endParaRPr lang="en-AU"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522BCB30-8D44-426A-BE4B-34643EC73A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373679C-15C8-4751-B8CE-EF7470500E4C}" type="slidenum">
              <a:rPr lang="en-US" altLang="en-US" sz="1200"/>
              <a:pPr eaLnBrk="1" hangingPunct="1"/>
              <a:t>15</a:t>
            </a:fld>
            <a:endParaRPr lang="en-US" altLang="en-US" sz="1200"/>
          </a:p>
        </p:txBody>
      </p:sp>
      <p:sp>
        <p:nvSpPr>
          <p:cNvPr id="67587" name="Rectangle 2">
            <a:extLst>
              <a:ext uri="{FF2B5EF4-FFF2-40B4-BE49-F238E27FC236}">
                <a16:creationId xmlns:a16="http://schemas.microsoft.com/office/drawing/2014/main" id="{2E18333E-D6D8-48FA-8372-0DE9780163ED}"/>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E91503F6-B837-4D71-B947-21947E5166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If air is mixed with steam and flows along with it, pockets of air will remain at the heat exchange surfaces where the steam condenses. Gradually, a thin layer builds up to form an insulating blanket, hindering heat transfer as shown in the figure on this slide.</a:t>
            </a:r>
          </a:p>
          <a:p>
            <a:pPr eaLnBrk="1" hangingPunct="1">
              <a:buFontTx/>
              <a:buChar char="•"/>
            </a:pPr>
            <a:r>
              <a:rPr lang="en-US" altLang="en-US"/>
              <a:t>A film of air only 1 mm thick offers about the same resistance to heat flow as a wall of copper some 15 meters thick!</a:t>
            </a:r>
            <a:endParaRPr lang="en-AU" altLang="en-US"/>
          </a:p>
          <a:p>
            <a:pPr eaLnBrk="1" hangingPunct="1">
              <a:buFontTx/>
              <a:buChar char="•"/>
            </a:pPr>
            <a:r>
              <a:rPr lang="en-AU" altLang="en-US"/>
              <a:t>When air is added to steam, the heat content of a given volume of the mixture is lower than the same volume of pure steam, so the mix temperature is lowered. Hence, the presence of air has a double effect: </a:t>
            </a:r>
          </a:p>
          <a:p>
            <a:pPr lvl="1" eaLnBrk="1" hangingPunct="1">
              <a:buFontTx/>
              <a:buChar char="•"/>
            </a:pPr>
            <a:r>
              <a:rPr lang="en-AU" altLang="en-US"/>
              <a:t>It offers a resistance to heat transfer via its layering effect</a:t>
            </a:r>
          </a:p>
          <a:p>
            <a:pPr lvl="1" eaLnBrk="1" hangingPunct="1">
              <a:buFontTx/>
              <a:buChar char="•"/>
            </a:pPr>
            <a:r>
              <a:rPr lang="en-AU" altLang="en-US"/>
              <a:t>It reduces the temperature of the steam space thus reducing the temperature gradient across the heat transfer surface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94CC36EA-E510-4ADC-A9E0-8AA9CB9732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0334F0F-4B74-417F-BF6B-63544CC7FD8F}" type="slidenum">
              <a:rPr lang="en-US" altLang="en-US" sz="1200"/>
              <a:pPr eaLnBrk="1" hangingPunct="1"/>
              <a:t>16</a:t>
            </a:fld>
            <a:endParaRPr lang="en-US" altLang="en-US" sz="1200"/>
          </a:p>
        </p:txBody>
      </p:sp>
      <p:sp>
        <p:nvSpPr>
          <p:cNvPr id="68611" name="Rectangle 2">
            <a:extLst>
              <a:ext uri="{FF2B5EF4-FFF2-40B4-BE49-F238E27FC236}">
                <a16:creationId xmlns:a16="http://schemas.microsoft.com/office/drawing/2014/main" id="{2CE5E7C3-8AF7-48B1-81EF-E670FA1EA10D}"/>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id="{E7AB7406-EBCD-4C8D-9953-5F6BE5418D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AU" altLang="zh-CN"/>
          </a:p>
          <a:p>
            <a:pPr eaLnBrk="1" hangingPunct="1">
              <a:buFontTx/>
              <a:buChar char="•"/>
            </a:pPr>
            <a:r>
              <a:rPr lang="en-AU" altLang="zh-CN"/>
              <a:t>When a kilogram of steam condenses completely, a kilogram of condensate is formed at the same pressure and temperature. As well as having heat content, the condensate is basically distilled water, which is ideal for use as boiler feedwater.</a:t>
            </a:r>
          </a:p>
          <a:p>
            <a:pPr eaLnBrk="1" hangingPunct="1">
              <a:buFontTx/>
              <a:buChar char="•"/>
            </a:pPr>
            <a:r>
              <a:rPr lang="en-AU" altLang="zh-CN"/>
              <a:t>An efficient steam system will collect this condensate and either return it to a deaerator, a boiler feedtank, or use it in another process. Only when there is a real risk of contamination should condensate not be returned to the boiler. Even then, it may be possible to collect the condensate and use it as hot process water or pass it through a heat exchanger where its heat content can be recovered before discharging the water mass to drain.</a:t>
            </a:r>
            <a:endParaRPr lang="en-AU"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75B26BCB-F006-4830-A584-C8564C5B05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C84B054-4320-4665-9695-5DDC7E13297C}" type="slidenum">
              <a:rPr lang="en-US" altLang="en-US" sz="1200"/>
              <a:pPr eaLnBrk="1" hangingPunct="1"/>
              <a:t>17</a:t>
            </a:fld>
            <a:endParaRPr lang="en-US" altLang="en-US" sz="1200"/>
          </a:p>
        </p:txBody>
      </p:sp>
      <p:sp>
        <p:nvSpPr>
          <p:cNvPr id="69635" name="Rectangle 2">
            <a:extLst>
              <a:ext uri="{FF2B5EF4-FFF2-40B4-BE49-F238E27FC236}">
                <a16:creationId xmlns:a16="http://schemas.microsoft.com/office/drawing/2014/main" id="{FB2040D1-E364-4BAC-86CD-23169A4E1298}"/>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01632E10-9690-4F35-8D27-5270606AE6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a:t>Insulators can be classified based on the three temperature ranges for which they are used:</a:t>
            </a:r>
            <a:endParaRPr lang="en-AU" altLang="en-US" b="1"/>
          </a:p>
          <a:p>
            <a:pPr eaLnBrk="1" hangingPunct="1">
              <a:buFontTx/>
              <a:buChar char="•"/>
            </a:pPr>
            <a:r>
              <a:rPr lang="en-AU" altLang="en-US" b="1" i="1"/>
              <a:t>Low Temperature Insulators</a:t>
            </a:r>
            <a:r>
              <a:rPr lang="en-AU" altLang="en-US"/>
              <a:t> (up to 90oC), which are used for refrigerators, cold and hot water systems, storage tanks, etc.  The most commonly used materials are cork, wood, 85 percent magnesia, mineral fibres, polyurethane and expanded polystyrene</a:t>
            </a:r>
            <a:endParaRPr lang="en-AU" altLang="en-US" b="1" i="1"/>
          </a:p>
          <a:p>
            <a:pPr eaLnBrk="1" hangingPunct="1">
              <a:buFontTx/>
              <a:buChar char="•"/>
            </a:pPr>
            <a:r>
              <a:rPr lang="en-AU" altLang="en-US" b="1" i="1"/>
              <a:t>Medium Temperature Insulators</a:t>
            </a:r>
            <a:r>
              <a:rPr lang="en-AU" altLang="en-US"/>
              <a:t> (90 – 325oC), which are used in low-temperature heating and steam generating equipment, steam lines, flue ducts, etc.  The most commonly used materials include 85 percent magnesia, asbestos, calcium silicate and mineral fibres</a:t>
            </a:r>
            <a:endParaRPr lang="en-AU" altLang="en-US" b="1" i="1"/>
          </a:p>
          <a:p>
            <a:pPr eaLnBrk="1" hangingPunct="1">
              <a:buFontTx/>
              <a:buChar char="•"/>
            </a:pPr>
            <a:r>
              <a:rPr lang="en-AU" altLang="en-US" b="1" i="1"/>
              <a:t>High Temperature Insulators</a:t>
            </a:r>
            <a:r>
              <a:rPr lang="en-AU" altLang="en-US"/>
              <a:t> (325oC and above), which are typically used for boilers, super-heated steam systems, oven, driers and furnaces.  The most commonly used materials are asbestos, calcium silicate, mineral fibre, mica, vermiculite, fireclay, silica and ceramic fibre.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178F2AFF-F113-4975-8301-A1BB1B1DDF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DD851E4-AEA2-4234-B45E-D2C0EC66C98F}" type="slidenum">
              <a:rPr lang="en-US" altLang="en-US" sz="1200"/>
              <a:pPr eaLnBrk="1" hangingPunct="1"/>
              <a:t>23</a:t>
            </a:fld>
            <a:endParaRPr lang="en-US" altLang="en-US" sz="1200"/>
          </a:p>
        </p:txBody>
      </p:sp>
      <p:sp>
        <p:nvSpPr>
          <p:cNvPr id="70659" name="Rectangle 2">
            <a:extLst>
              <a:ext uri="{FF2B5EF4-FFF2-40B4-BE49-F238E27FC236}">
                <a16:creationId xmlns:a16="http://schemas.microsoft.com/office/drawing/2014/main" id="{07BA9671-7C89-4B0B-9A27-3B8DA1D84161}"/>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A51A94A1-0BB9-49D5-BE2E-2AC1FD1490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a:t>There are many areas for energy efficiency opportunities in the steam distribution system. We will now go through the most important opportunities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FA1C483E-0AEE-44A8-9175-31D97D6DAF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2C32428-9B83-4CDC-BEE7-9B05A0E7942E}" type="slidenum">
              <a:rPr lang="en-US" altLang="en-US" sz="1200"/>
              <a:pPr eaLnBrk="1" hangingPunct="1"/>
              <a:t>24</a:t>
            </a:fld>
            <a:endParaRPr lang="en-US" altLang="en-US" sz="1200"/>
          </a:p>
        </p:txBody>
      </p:sp>
      <p:sp>
        <p:nvSpPr>
          <p:cNvPr id="71683" name="Rectangle 2">
            <a:extLst>
              <a:ext uri="{FF2B5EF4-FFF2-40B4-BE49-F238E27FC236}">
                <a16:creationId xmlns:a16="http://schemas.microsoft.com/office/drawing/2014/main" id="{6F1FCDF6-B948-4CBC-AF7F-D0EA3DFBE8D1}"/>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4ADFF219-979C-467E-9F59-E87203B596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AU" altLang="en-US" sz="900"/>
              <a:t>Energy losses can be reduced using steam traps, provided attention is giving to the following areas:</a:t>
            </a:r>
          </a:p>
          <a:p>
            <a:pPr eaLnBrk="1" hangingPunct="1">
              <a:lnSpc>
                <a:spcPct val="90000"/>
              </a:lnSpc>
              <a:buFontTx/>
              <a:buChar char="•"/>
            </a:pPr>
            <a:r>
              <a:rPr lang="en-AU" altLang="en-US" sz="900"/>
              <a:t>Testing of steam traps </a:t>
            </a:r>
            <a:r>
              <a:rPr lang="en-AU" altLang="en-US" sz="900" b="1" i="1"/>
              <a:t>(the text on the slides should be sufficient for the session. The full text from the book is included below but it depends on time whether all information can be explained)</a:t>
            </a:r>
          </a:p>
          <a:p>
            <a:pPr lvl="1" eaLnBrk="1" hangingPunct="1">
              <a:lnSpc>
                <a:spcPct val="90000"/>
              </a:lnSpc>
              <a:buFontTx/>
              <a:buChar char="•"/>
            </a:pPr>
            <a:r>
              <a:rPr lang="en-AU" altLang="en-US" sz="900"/>
              <a:t>Visual: Visual testing of the flow or variation of flow of steam traps makes use of sight glasses, sight checks, test tees and three-way test valves. This method works well with traps that have an on/off cycle or low flows. This method becomes less viable when the flow, and thus the volume of water and flash steam, is high</a:t>
            </a:r>
          </a:p>
          <a:p>
            <a:pPr lvl="1" eaLnBrk="1" hangingPunct="1">
              <a:lnSpc>
                <a:spcPct val="90000"/>
              </a:lnSpc>
              <a:buFontTx/>
              <a:buChar char="•"/>
            </a:pPr>
            <a:r>
              <a:rPr lang="en-AU" altLang="en-US" sz="900"/>
              <a:t>Sound: Sound testing makes use of ultrasonic leak detectors, mechanics stethoscopes, screwdriver or a metal listening rod. These methods use the sound created by flow to determine if the trap is functioning properly. This method works well with traps that have an on/off cycle or low flows, but not so well with traps with varying and/or high flows</a:t>
            </a:r>
          </a:p>
          <a:p>
            <a:pPr lvl="1" eaLnBrk="1" hangingPunct="1">
              <a:lnSpc>
                <a:spcPct val="90000"/>
              </a:lnSpc>
              <a:buFontTx/>
              <a:buChar char="•"/>
            </a:pPr>
            <a:r>
              <a:rPr lang="en-AU" altLang="en-US" sz="900"/>
              <a:t>Temperature: Temperature testing makes use of infrared guns (see Monitoring Equipment chapter), surface pyrometers, temperature tapes, and temperature crayons. These equipment measure the discharge temperature on the outlet side of the trap, with high temperatures indicating leaks and low temperatures indicating blocked, undersized, or faulty traps. </a:t>
            </a:r>
          </a:p>
          <a:p>
            <a:pPr lvl="1" eaLnBrk="1" hangingPunct="1">
              <a:lnSpc>
                <a:spcPct val="90000"/>
              </a:lnSpc>
              <a:buFontTx/>
              <a:buChar char="•"/>
            </a:pPr>
            <a:r>
              <a:rPr lang="en-AU" altLang="en-US" sz="900"/>
              <a:t>Integrated: Spirax Sarco mentions the development of an integrated steam trap testing device due to the limitations of the above methods. This consists of a sensor, fitted inside the steam trap, which is capable of detecting the physical state of the medium at that point by conductivity. This </a:t>
            </a:r>
          </a:p>
          <a:p>
            <a:pPr eaLnBrk="1" hangingPunct="1">
              <a:lnSpc>
                <a:spcPct val="90000"/>
              </a:lnSpc>
              <a:buFontTx/>
              <a:buChar char="•"/>
            </a:pPr>
            <a:r>
              <a:rPr lang="en-AU" altLang="en-US" sz="900"/>
              <a:t>R</a:t>
            </a:r>
            <a:r>
              <a:rPr lang="en-AU" altLang="zh-CN" sz="900"/>
              <a:t>outine maintenance, which depends on the type of trap and its application. </a:t>
            </a:r>
          </a:p>
          <a:p>
            <a:pPr eaLnBrk="1" hangingPunct="1">
              <a:lnSpc>
                <a:spcPct val="90000"/>
              </a:lnSpc>
              <a:buFontTx/>
              <a:buChar char="•"/>
            </a:pPr>
            <a:r>
              <a:rPr lang="en-AU" altLang="zh-CN" sz="900"/>
              <a:t>Replacement of internals. The renewal of internal parts of a steam trap makes good sense. The body will generally have as long a life as the plant to which it is fitted and it is only the internal parts which wear, depending on system conditions. There are obvious advantages in replacing these internals from time to time. It depends on the ease with which the new parts can be fitted and the reliability and availability of the refurbished trap.</a:t>
            </a:r>
          </a:p>
          <a:p>
            <a:pPr eaLnBrk="1" hangingPunct="1">
              <a:lnSpc>
                <a:spcPct val="90000"/>
              </a:lnSpc>
              <a:buFontTx/>
              <a:buChar char="•"/>
            </a:pPr>
            <a:r>
              <a:rPr lang="en-AU" altLang="zh-CN" sz="900"/>
              <a:t>Replacement of traps. On occasions, it will be easier and cheaper to replace traps rather than repair them. In these cases it is essential that the traps themselves can be changed easily. Flanged connections provide one solution, although the flanged trap is more expensive than the equivalent screwed trap. Mating flanges are an additional expense.</a:t>
            </a:r>
            <a:endParaRPr lang="en-AU" altLang="en-US" sz="9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41F91A14-C830-4841-95D5-00A5972EA8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9F78925-214A-4461-8D85-B6E05944154B}" type="slidenum">
              <a:rPr lang="en-US" altLang="en-US" sz="1200"/>
              <a:pPr eaLnBrk="1" hangingPunct="1"/>
              <a:t>25</a:t>
            </a:fld>
            <a:endParaRPr lang="en-US" altLang="en-US" sz="1200"/>
          </a:p>
        </p:txBody>
      </p:sp>
      <p:sp>
        <p:nvSpPr>
          <p:cNvPr id="72707" name="Rectangle 2">
            <a:extLst>
              <a:ext uri="{FF2B5EF4-FFF2-40B4-BE49-F238E27FC236}">
                <a16:creationId xmlns:a16="http://schemas.microsoft.com/office/drawing/2014/main" id="{F175A1AA-E1B7-4768-A4AE-F5F78BC3AF51}"/>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FBF14C86-EA6D-4F3E-B297-2066B59624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a:t>Steam leaks are a source of energy loss and must be avoided. </a:t>
            </a:r>
          </a:p>
          <a:p>
            <a:pPr eaLnBrk="1" hangingPunct="1"/>
            <a:r>
              <a:rPr lang="en-AU" altLang="en-US" i="1"/>
              <a:t>It is estimated that a 3 mm diameter hole on a pipeline carrying 7kg/cm2 steam would waste 33 kL of fuel oil per year. </a:t>
            </a:r>
          </a:p>
          <a:p>
            <a:pPr eaLnBrk="1" hangingPunct="1"/>
            <a:r>
              <a:rPr lang="en-AU" altLang="en-US"/>
              <a:t>Steam leaks on high-pressure mains are prohibitively costlier than on low pressure mains.</a:t>
            </a:r>
          </a:p>
          <a:p>
            <a:pPr eaLnBrk="1" hangingPunct="1"/>
            <a:r>
              <a:rPr lang="en-AU" altLang="en-US"/>
              <a:t>T avoid steam leaks, a plant should</a:t>
            </a:r>
          </a:p>
          <a:p>
            <a:pPr eaLnBrk="1" hangingPunct="1">
              <a:buFontTx/>
              <a:buChar char="•"/>
            </a:pPr>
            <a:r>
              <a:rPr lang="en-AU" altLang="en-US"/>
              <a:t>Repair leaks immediately</a:t>
            </a:r>
          </a:p>
          <a:p>
            <a:pPr eaLnBrk="1" hangingPunct="1">
              <a:buFontTx/>
              <a:buChar char="•"/>
            </a:pPr>
            <a:r>
              <a:rPr lang="en-AU" altLang="en-US"/>
              <a:t>Have a regular surveillance programme for identifying leaks at pipelines, valves, flanges and joints. </a:t>
            </a:r>
            <a:endParaRPr lang="en-US" altLang="en-US"/>
          </a:p>
          <a:p>
            <a:pPr eaLnBrk="1" hangingPunct="1">
              <a:buFontTx/>
              <a:buChar char="•"/>
            </a:pPr>
            <a:r>
              <a:rPr lang="en-US" altLang="en-US"/>
              <a:t>Replace the flanged joints which are rarely opened in old plants by welded joints. </a:t>
            </a:r>
          </a:p>
          <a:p>
            <a:pPr eaLnBrk="1" hangingPunct="1"/>
            <a:endParaRPr lang="en-US" altLang="en-US"/>
          </a:p>
          <a:p>
            <a:pPr eaLnBrk="1" hangingPunct="1"/>
            <a:r>
              <a:rPr lang="en-US" altLang="en-US" b="1" i="1"/>
              <a:t>(Click once) </a:t>
            </a:r>
            <a:r>
              <a:rPr lang="en-US" altLang="en-US"/>
              <a:t>The figure provides a quick estimate for steam leakage based on plume length. For example, if the plume length is 700 mm then the steam loss is 10 kg/h</a:t>
            </a:r>
            <a:r>
              <a:rPr lang="en-AU" alt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61CF3A2-1600-4ADF-8841-5716FD4E1D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E0EAEE3-219B-4FD1-9272-146167D5C2B2}" type="slidenum">
              <a:rPr lang="en-US" altLang="en-US" sz="1200"/>
              <a:pPr eaLnBrk="1" hangingPunct="1"/>
              <a:t>26</a:t>
            </a:fld>
            <a:endParaRPr lang="en-US" altLang="en-US" sz="1200"/>
          </a:p>
        </p:txBody>
      </p:sp>
      <p:sp>
        <p:nvSpPr>
          <p:cNvPr id="73731" name="Rectangle 2">
            <a:extLst>
              <a:ext uri="{FF2B5EF4-FFF2-40B4-BE49-F238E27FC236}">
                <a16:creationId xmlns:a16="http://schemas.microsoft.com/office/drawing/2014/main" id="{E3A4B641-187C-409B-9434-5AB64221F12C}"/>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CE4FBC3-8C10-4B51-A927-987B31827C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AU" altLang="en-US"/>
              <a:t>The best steam for industrial process heating is the dry saturated steam. </a:t>
            </a:r>
          </a:p>
          <a:p>
            <a:pPr lvl="1" eaLnBrk="1" hangingPunct="1">
              <a:buFontTx/>
              <a:buChar char="•"/>
            </a:pPr>
            <a:r>
              <a:rPr lang="en-AU" altLang="en-US"/>
              <a:t>Wet steam reduces total heat in the steam. Also water forms a wet film on heat transfer and overloads traps and condensate equipment. Wet steam can reduce plant productivity and product quality, and can cause damage to most items of plant and equipment.</a:t>
            </a:r>
          </a:p>
          <a:p>
            <a:pPr lvl="1" eaLnBrk="1" hangingPunct="1">
              <a:buFontTx/>
              <a:buChar char="•"/>
            </a:pPr>
            <a:r>
              <a:rPr lang="en-AU" altLang="en-US"/>
              <a:t>Superheated steam is not desirable for process heating because it gives up heat at a rate slower than the condensation heat transfer of saturated steam. </a:t>
            </a:r>
          </a:p>
          <a:p>
            <a:pPr eaLnBrk="1" hangingPunct="1">
              <a:buFontTx/>
              <a:buChar char="•"/>
            </a:pPr>
            <a:r>
              <a:rPr lang="en-AU" altLang="en-US"/>
              <a:t>It must be remembered that a boiler without a superheater cannot deliver perfectly dry saturated steam. At best, it can deliver only 95 to 98 percent dry steam. The dryness fraction of steam depends on various factors, such as the level of water in the boiler. The dryness of the steam can be maximized by</a:t>
            </a:r>
          </a:p>
          <a:p>
            <a:pPr lvl="1" eaLnBrk="1" hangingPunct="1">
              <a:buFontTx/>
              <a:buChar char="•"/>
            </a:pPr>
            <a:r>
              <a:rPr lang="en-AU" altLang="en-US"/>
              <a:t>Proper boiler water treatment</a:t>
            </a:r>
          </a:p>
          <a:p>
            <a:pPr lvl="1" eaLnBrk="1" hangingPunct="1">
              <a:buFontTx/>
              <a:buChar char="•"/>
            </a:pPr>
            <a:r>
              <a:rPr lang="en-AU" altLang="en-US"/>
              <a:t>Boiler operation</a:t>
            </a:r>
          </a:p>
          <a:p>
            <a:pPr lvl="1" eaLnBrk="1" hangingPunct="1">
              <a:buFontTx/>
              <a:buChar char="•"/>
            </a:pPr>
            <a:r>
              <a:rPr lang="en-AU" altLang="en-US"/>
              <a:t>Lagging of the pipelines</a:t>
            </a:r>
          </a:p>
          <a:p>
            <a:pPr lvl="1" eaLnBrk="1" hangingPunct="1">
              <a:buFontTx/>
              <a:buChar char="•"/>
            </a:pPr>
            <a:r>
              <a:rPr lang="en-AU" altLang="en-US"/>
              <a:t>Separators in steam pipelines to remove suspended water droplets, separators are installed in steam pipelines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3FB70330-8208-458C-8850-70D44EB7FE08}"/>
              </a:ext>
            </a:extLst>
          </p:cNvPr>
          <p:cNvSpPr>
            <a:spLocks noGrp="1" noRot="1" noChangeAspect="1" noTextEdit="1"/>
          </p:cNvSpPr>
          <p:nvPr>
            <p:ph type="sldImg"/>
          </p:nvPr>
        </p:nvSpPr>
        <p:spPr>
          <a:ln/>
        </p:spPr>
      </p:sp>
      <p:sp>
        <p:nvSpPr>
          <p:cNvPr id="56323" name="Notes Placeholder 2">
            <a:extLst>
              <a:ext uri="{FF2B5EF4-FFF2-40B4-BE49-F238E27FC236}">
                <a16:creationId xmlns:a16="http://schemas.microsoft.com/office/drawing/2014/main" id="{38A26ACD-F48D-42D3-B149-804840D9F4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6324" name="Slide Number Placeholder 3">
            <a:extLst>
              <a:ext uri="{FF2B5EF4-FFF2-40B4-BE49-F238E27FC236}">
                <a16:creationId xmlns:a16="http://schemas.microsoft.com/office/drawing/2014/main" id="{D1F972A0-79B2-4653-BA4E-764A3A01BF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11166BB-9EAF-41FD-B38C-95173D115B2A}" type="slidenum">
              <a:rPr lang="en-US" altLang="en-US" sz="1200"/>
              <a:pPr eaLnBrk="1" hangingPunct="1"/>
              <a:t>3</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9498320B-EE6D-4714-9A88-6C8D7B395D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73DE262-F56F-4012-A4ED-D15983162CD2}" type="slidenum">
              <a:rPr lang="en-US" altLang="en-US" sz="1200"/>
              <a:pPr eaLnBrk="1" hangingPunct="1"/>
              <a:t>27</a:t>
            </a:fld>
            <a:endParaRPr lang="en-US" altLang="en-US" sz="1200"/>
          </a:p>
        </p:txBody>
      </p:sp>
      <p:sp>
        <p:nvSpPr>
          <p:cNvPr id="74755" name="Rectangle 2">
            <a:extLst>
              <a:ext uri="{FF2B5EF4-FFF2-40B4-BE49-F238E27FC236}">
                <a16:creationId xmlns:a16="http://schemas.microsoft.com/office/drawing/2014/main" id="{E6922E49-8958-4B0B-81E4-34F9D73D2BD7}"/>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D5850EA7-EE9C-4073-A670-351C7A8677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b="1"/>
              <a:t>4. Utilize steam at the lowest acceptable pressure for the process</a:t>
            </a:r>
            <a:r>
              <a:rPr lang="en-AU" altLang="en-US"/>
              <a:t> </a:t>
            </a:r>
          </a:p>
          <a:p>
            <a:pPr eaLnBrk="1" hangingPunct="1">
              <a:buFontTx/>
              <a:buChar char="•"/>
            </a:pPr>
            <a:r>
              <a:rPr lang="en-AU" altLang="en-US"/>
              <a:t>As a guide, the steam should always be generated and distributed at the highest possible pressure, but utilized at as low a pressure as possible since it then has higher latent heat.  </a:t>
            </a:r>
          </a:p>
          <a:p>
            <a:pPr eaLnBrk="1" hangingPunct="1">
              <a:buFontTx/>
              <a:buChar char="•"/>
            </a:pPr>
            <a:r>
              <a:rPr lang="en-AU" altLang="en-US"/>
              <a:t>There is a limit to the reduction of steam pressure. Depending on the equipment design, the lowest possible steam pressure with which the equipment can work should be selected without sacrificing</a:t>
            </a:r>
          </a:p>
          <a:p>
            <a:pPr lvl="1" eaLnBrk="1" hangingPunct="1">
              <a:buFontTx/>
              <a:buChar char="•"/>
            </a:pPr>
            <a:r>
              <a:rPr lang="en-AU" altLang="en-US"/>
              <a:t>Production time: it may also be seen from the steam tables that the lower the steam pressure, the lower will be its temperature. Since temperature is the driving force for the transfer of heat at lower steam pressures, the rate of heat transfer will be slower and the processing time greater</a:t>
            </a:r>
          </a:p>
          <a:p>
            <a:pPr lvl="1" eaLnBrk="1" hangingPunct="1">
              <a:buFontTx/>
              <a:buChar char="•"/>
            </a:pPr>
            <a:r>
              <a:rPr lang="en-AU" altLang="en-US"/>
              <a:t>Steam consumption: In equipment where fixed losses are high (e.g. big drying cylinders), there may even be an increase in steam consumption at lower pressures due to increased processing time.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9A040A8E-AE5A-4009-8F90-6BB7959C25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E513590-0D2E-488E-985C-00E84CBE6CD0}" type="slidenum">
              <a:rPr lang="en-US" altLang="en-US" sz="1200"/>
              <a:pPr eaLnBrk="1" hangingPunct="1"/>
              <a:t>28</a:t>
            </a:fld>
            <a:endParaRPr lang="en-US" altLang="en-US" sz="1200"/>
          </a:p>
        </p:txBody>
      </p:sp>
      <p:sp>
        <p:nvSpPr>
          <p:cNvPr id="75779" name="Rectangle 2">
            <a:extLst>
              <a:ext uri="{FF2B5EF4-FFF2-40B4-BE49-F238E27FC236}">
                <a16:creationId xmlns:a16="http://schemas.microsoft.com/office/drawing/2014/main" id="{F5FA5F94-A001-4304-B13B-B20EAC84B9A6}"/>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A7B77AC7-9B21-4889-8C6C-59A225D250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b="1"/>
              <a:t>5. Proper utilization of directly injected steam </a:t>
            </a:r>
            <a:endParaRPr lang="en-AU" altLang="en-US"/>
          </a:p>
          <a:p>
            <a:pPr eaLnBrk="1" hangingPunct="1"/>
            <a:r>
              <a:rPr lang="en-AU" altLang="en-US"/>
              <a:t>The heating of a liquid by direct injection of steam is often desirable. </a:t>
            </a:r>
          </a:p>
          <a:p>
            <a:pPr eaLnBrk="1" hangingPunct="1">
              <a:buFontTx/>
              <a:buChar char="•"/>
            </a:pPr>
            <a:r>
              <a:rPr lang="en-AU" altLang="en-US"/>
              <a:t>The equipment required is relatively simple, cheap and easy to maintain. </a:t>
            </a:r>
          </a:p>
          <a:p>
            <a:pPr eaLnBrk="1" hangingPunct="1">
              <a:buFontTx/>
              <a:buChar char="•"/>
            </a:pPr>
            <a:r>
              <a:rPr lang="en-AU" altLang="en-US"/>
              <a:t>No condensate recovery system is necessary. </a:t>
            </a:r>
          </a:p>
          <a:p>
            <a:pPr eaLnBrk="1" hangingPunct="1">
              <a:buFontTx/>
              <a:buChar char="•"/>
            </a:pPr>
            <a:r>
              <a:rPr lang="en-AU" altLang="en-US"/>
              <a:t>The heating is quick, and the sensible heat of the steam is also used up along with the latent heat, making the process thermally efficient. </a:t>
            </a:r>
          </a:p>
          <a:p>
            <a:pPr eaLnBrk="1" hangingPunct="1"/>
            <a:r>
              <a:rPr lang="en-AU" altLang="en-US"/>
              <a:t>In processes where dilution is not a problem, heating is done by blowing steam into the liquid, i.e. direct steam injection is applied. If the dilution of the tank contents and agitation are not acceptable in the process, i.e. direct steam agitation is not acceptable, indirect steam heating is the only answer.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2326DE21-92AC-4FD7-BE2A-9C47F451B4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B66C8F1-4032-4904-B257-6628D873668F}" type="slidenum">
              <a:rPr lang="en-US" altLang="en-US" sz="1200"/>
              <a:pPr eaLnBrk="1" hangingPunct="1"/>
              <a:t>29</a:t>
            </a:fld>
            <a:endParaRPr lang="en-US" altLang="en-US" sz="1200"/>
          </a:p>
        </p:txBody>
      </p:sp>
      <p:sp>
        <p:nvSpPr>
          <p:cNvPr id="76803" name="Rectangle 2">
            <a:extLst>
              <a:ext uri="{FF2B5EF4-FFF2-40B4-BE49-F238E27FC236}">
                <a16:creationId xmlns:a16="http://schemas.microsoft.com/office/drawing/2014/main" id="{39B072B8-8D22-4C29-A41E-9630A9B2527C}"/>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A8E4D15E-9E9B-4A8F-8513-7E9D036F12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b="1"/>
              <a:t>6. Minimize heat transfer barriers</a:t>
            </a:r>
          </a:p>
          <a:p>
            <a:pPr eaLnBrk="1" hangingPunct="1"/>
            <a:r>
              <a:rPr lang="en-AU" altLang="zh-CN"/>
              <a:t>Heat transfer barrier are shown in the figure: The metal wall may not be the only barrier in a heat transfer process. There is likely to be a film of air, condensate and scale on the steam side. On the product side there may also be baked-on product or scale, and a stagnant film of product. </a:t>
            </a:r>
            <a:r>
              <a:rPr lang="en-AU" altLang="zh-CN" b="1" i="1"/>
              <a:t>(Point at each barrier on the figure)</a:t>
            </a:r>
            <a:endParaRPr lang="en-AU"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497D456F-6934-42BC-A8B3-5320DDACDA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B1B3165-A2D4-49B6-998C-0C0A7A5F36FA}" type="slidenum">
              <a:rPr lang="en-US" altLang="en-US" sz="1200"/>
              <a:pPr eaLnBrk="1" hangingPunct="1"/>
              <a:t>30</a:t>
            </a:fld>
            <a:endParaRPr lang="en-US" altLang="en-US" sz="1200"/>
          </a:p>
        </p:txBody>
      </p:sp>
      <p:sp>
        <p:nvSpPr>
          <p:cNvPr id="77827" name="Rectangle 2">
            <a:extLst>
              <a:ext uri="{FF2B5EF4-FFF2-40B4-BE49-F238E27FC236}">
                <a16:creationId xmlns:a16="http://schemas.microsoft.com/office/drawing/2014/main" id="{7B5004D1-DD78-4F2C-B4E2-2FC2A7740508}"/>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FB7B0CEF-BD52-4456-874D-BCB712E4BF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t>Waterhammer is the noise caused by slugs of condensate colliding at high velocity into pipework fittings, plant, and equipment. </a:t>
            </a:r>
          </a:p>
          <a:p>
            <a:pPr eaLnBrk="1" hangingPunct="1">
              <a:buFontTx/>
              <a:buChar char="•"/>
            </a:pPr>
            <a:r>
              <a:rPr lang="en-US" altLang="en-US"/>
              <a:t>Indications of waterhammer include a banging noise, and perhaps movement of the pipe. In severe cases, waterhammer may fracture pipeline equipment with almost explosive effect, with consequent loss of live steam at the fracture, leading to an extremely hazardous situation. </a:t>
            </a:r>
          </a:p>
          <a:p>
            <a:pPr eaLnBrk="1" hangingPunct="1">
              <a:buFontTx/>
              <a:buChar char="•"/>
            </a:pPr>
            <a:r>
              <a:rPr lang="en-AU" altLang="en-US"/>
              <a:t>Commonly, sources of waterhammer occur at the low points in the pipework, for example, sagging in the line, perhaps due to failure of supports.</a:t>
            </a:r>
          </a:p>
          <a:p>
            <a:pPr eaLnBrk="1" hangingPunct="1">
              <a:buFontTx/>
              <a:buChar char="•"/>
            </a:pPr>
            <a:r>
              <a:rPr lang="en-AU" altLang="en-US"/>
              <a:t>To summarize, the possibility of waterhammer is minimized by:</a:t>
            </a:r>
          </a:p>
          <a:p>
            <a:pPr lvl="1" eaLnBrk="1" hangingPunct="1">
              <a:buFontTx/>
              <a:buChar char="•"/>
            </a:pPr>
            <a:r>
              <a:rPr lang="en-AU" altLang="en-US"/>
              <a:t>Installing steam lines with a gradual fall in the direction of flow, and with drain points installed at regular intervals and at low points.</a:t>
            </a:r>
          </a:p>
          <a:p>
            <a:pPr lvl="1" eaLnBrk="1" hangingPunct="1">
              <a:buFontTx/>
              <a:buChar char="•"/>
            </a:pPr>
            <a:r>
              <a:rPr lang="en-AU" altLang="en-US"/>
              <a:t>Installing check valves after all steam traps, which would otherwise allow condensate to run back into the steam line or plant during shutdown.</a:t>
            </a:r>
          </a:p>
          <a:p>
            <a:pPr lvl="1" eaLnBrk="1" hangingPunct="1">
              <a:buFontTx/>
              <a:buChar char="•"/>
            </a:pPr>
            <a:r>
              <a:rPr lang="en-AU" altLang="en-US"/>
              <a:t>Opening isolation valves slowly to allow any condensate, which may be lying in the system to flow gently through the drain traps, before it is picked up by high velocity steam. This is especially important at start-up.</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F7696506-7C79-46CA-9594-8A98A0C494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9E7EBF3-99A8-4BAC-BF93-1C6B4C528068}" type="slidenum">
              <a:rPr lang="en-US" altLang="en-US" sz="1200"/>
              <a:pPr eaLnBrk="1" hangingPunct="1"/>
              <a:t>31</a:t>
            </a:fld>
            <a:endParaRPr lang="en-US" altLang="en-US" sz="1200"/>
          </a:p>
        </p:txBody>
      </p:sp>
      <p:sp>
        <p:nvSpPr>
          <p:cNvPr id="78851" name="Rectangle 2">
            <a:extLst>
              <a:ext uri="{FF2B5EF4-FFF2-40B4-BE49-F238E27FC236}">
                <a16:creationId xmlns:a16="http://schemas.microsoft.com/office/drawing/2014/main" id="{BFD3327C-BD8C-4E61-BD56-FFFD974518B3}"/>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16C94AD9-C3F9-4A07-91D5-36B5DD1E01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AU" altLang="en-US" sz="1000"/>
              <a:t>What insulation is, the benefits and types of insulation options were already explained as part of the steam distribution system. An important factor in determining if insulation or improved insulation is a good energy efficiency option is the costs. For this reason we will explain how to determine if insulation is cost effective.</a:t>
            </a:r>
          </a:p>
          <a:p>
            <a:pPr eaLnBrk="1" hangingPunct="1">
              <a:lnSpc>
                <a:spcPct val="80000"/>
              </a:lnSpc>
            </a:pPr>
            <a:r>
              <a:rPr lang="en-AU" altLang="en-US" sz="1000"/>
              <a:t>The effectiveness of insulation follows the law of decreasing returns. This means that insulation results in energy and cost savings, but with increasing thickness of insulation the additional amount of energy and cost saved is going down. </a:t>
            </a:r>
          </a:p>
          <a:p>
            <a:pPr eaLnBrk="1" hangingPunct="1">
              <a:lnSpc>
                <a:spcPct val="80000"/>
              </a:lnSpc>
            </a:pPr>
            <a:r>
              <a:rPr lang="en-AU" altLang="en-US" sz="1000"/>
              <a:t>The figure shows this:</a:t>
            </a:r>
          </a:p>
          <a:p>
            <a:pPr eaLnBrk="1" hangingPunct="1">
              <a:lnSpc>
                <a:spcPct val="80000"/>
              </a:lnSpc>
              <a:buFontTx/>
              <a:buChar char="•"/>
            </a:pPr>
            <a:r>
              <a:rPr lang="en-AU" altLang="en-US" sz="1000" b="1" i="1"/>
              <a:t>(Click once) </a:t>
            </a:r>
            <a:r>
              <a:rPr lang="en-AU" altLang="en-US" sz="1000"/>
              <a:t>the costs of insulation per m2 of surface rises with increasing insulation thickness</a:t>
            </a:r>
          </a:p>
          <a:p>
            <a:pPr eaLnBrk="1" hangingPunct="1">
              <a:lnSpc>
                <a:spcPct val="80000"/>
              </a:lnSpc>
              <a:buFontTx/>
              <a:buChar char="•"/>
            </a:pPr>
            <a:r>
              <a:rPr lang="en-AU" altLang="en-US" sz="1000" b="1" i="1"/>
              <a:t>(Click once)</a:t>
            </a:r>
            <a:r>
              <a:rPr lang="en-AU" altLang="en-US" sz="1000"/>
              <a:t> the heat savings per m2 of insulated surfaces decreases with increasing insulation thickness</a:t>
            </a:r>
          </a:p>
          <a:p>
            <a:pPr eaLnBrk="1" hangingPunct="1">
              <a:lnSpc>
                <a:spcPct val="80000"/>
              </a:lnSpc>
              <a:buFontTx/>
              <a:buChar char="•"/>
            </a:pPr>
            <a:r>
              <a:rPr lang="en-AU" altLang="en-US" sz="1000" b="1" i="1"/>
              <a:t>(Click once)</a:t>
            </a:r>
            <a:r>
              <a:rPr lang="en-AU" altLang="en-US" sz="1000"/>
              <a:t> At a certain level, any additional insulation is no longer economically justifiable. The point where the amount of insulation gives the greatest return on investment is called the “economic thickness of insulation” (ETI) and is shown in the figure. </a:t>
            </a:r>
          </a:p>
          <a:p>
            <a:pPr eaLnBrk="1" hangingPunct="1">
              <a:lnSpc>
                <a:spcPct val="80000"/>
              </a:lnSpc>
            </a:pPr>
            <a:r>
              <a:rPr lang="en-AU" altLang="en-US" sz="1000"/>
              <a:t>The ETI is calculated based on the following factors, which differ between companies:</a:t>
            </a:r>
          </a:p>
          <a:p>
            <a:pPr eaLnBrk="1" hangingPunct="1">
              <a:lnSpc>
                <a:spcPct val="80000"/>
              </a:lnSpc>
              <a:buFontTx/>
              <a:buChar char="•"/>
            </a:pPr>
            <a:r>
              <a:rPr lang="en-AU" altLang="en-US" sz="1000"/>
              <a:t>Cost of fuel</a:t>
            </a:r>
          </a:p>
          <a:p>
            <a:pPr eaLnBrk="1" hangingPunct="1">
              <a:lnSpc>
                <a:spcPct val="80000"/>
              </a:lnSpc>
              <a:buFontTx/>
              <a:buChar char="•"/>
            </a:pPr>
            <a:r>
              <a:rPr lang="en-AU" altLang="en-US" sz="1000"/>
              <a:t>Annual hours of operation</a:t>
            </a:r>
          </a:p>
          <a:p>
            <a:pPr eaLnBrk="1" hangingPunct="1">
              <a:lnSpc>
                <a:spcPct val="80000"/>
              </a:lnSpc>
              <a:buFontTx/>
              <a:buChar char="•"/>
            </a:pPr>
            <a:r>
              <a:rPr lang="en-AU" altLang="en-US" sz="1000"/>
              <a:t>Heat content of fuel</a:t>
            </a:r>
          </a:p>
          <a:p>
            <a:pPr eaLnBrk="1" hangingPunct="1">
              <a:lnSpc>
                <a:spcPct val="80000"/>
              </a:lnSpc>
              <a:buFontTx/>
              <a:buChar char="•"/>
            </a:pPr>
            <a:r>
              <a:rPr lang="en-AU" altLang="en-US" sz="1000"/>
              <a:t>Boiler efficiency</a:t>
            </a:r>
          </a:p>
          <a:p>
            <a:pPr eaLnBrk="1" hangingPunct="1">
              <a:lnSpc>
                <a:spcPct val="80000"/>
              </a:lnSpc>
              <a:buFontTx/>
              <a:buChar char="•"/>
            </a:pPr>
            <a:r>
              <a:rPr lang="en-AU" altLang="en-US" sz="1000"/>
              <a:t>Operating surface temperature</a:t>
            </a:r>
          </a:p>
          <a:p>
            <a:pPr eaLnBrk="1" hangingPunct="1">
              <a:lnSpc>
                <a:spcPct val="80000"/>
              </a:lnSpc>
              <a:buFontTx/>
              <a:buChar char="•"/>
            </a:pPr>
            <a:r>
              <a:rPr lang="en-AU" altLang="en-US" sz="1000"/>
              <a:t>Pipe diameter/thickness of surface</a:t>
            </a:r>
          </a:p>
          <a:p>
            <a:pPr eaLnBrk="1" hangingPunct="1">
              <a:lnSpc>
                <a:spcPct val="80000"/>
              </a:lnSpc>
              <a:buFontTx/>
              <a:buChar char="•"/>
            </a:pPr>
            <a:r>
              <a:rPr lang="en-AU" altLang="en-US" sz="1000"/>
              <a:t>Estimated cost of insulation.</a:t>
            </a:r>
          </a:p>
          <a:p>
            <a:pPr eaLnBrk="1" hangingPunct="1">
              <a:lnSpc>
                <a:spcPct val="80000"/>
              </a:lnSpc>
              <a:buFontTx/>
              <a:buChar char="•"/>
            </a:pPr>
            <a:r>
              <a:rPr lang="en-AU" altLang="en-US" sz="1000"/>
              <a:t>Average exposure ambient still air temperature</a:t>
            </a:r>
          </a:p>
          <a:p>
            <a:pPr eaLnBrk="1" hangingPunct="1">
              <a:lnSpc>
                <a:spcPct val="80000"/>
              </a:lnSpc>
            </a:pPr>
            <a:r>
              <a:rPr lang="en-AU" altLang="en-US" sz="1000" b="1" i="1"/>
              <a:t>Note: a calculation method (section 3.2.2) and example (section 3.2.3) is included in the chapter but will not be explained as part of this session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235927E8-5D0C-4777-AC10-78621A8193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55CB344-3EBF-460F-9A4C-541B5BBED845}" type="slidenum">
              <a:rPr lang="en-US" altLang="en-US" sz="1200"/>
              <a:pPr eaLnBrk="1" hangingPunct="1"/>
              <a:t>32</a:t>
            </a:fld>
            <a:endParaRPr lang="en-US" altLang="en-US" sz="1200"/>
          </a:p>
        </p:txBody>
      </p:sp>
      <p:sp>
        <p:nvSpPr>
          <p:cNvPr id="79875" name="Rectangle 2">
            <a:extLst>
              <a:ext uri="{FF2B5EF4-FFF2-40B4-BE49-F238E27FC236}">
                <a16:creationId xmlns:a16="http://schemas.microsoft.com/office/drawing/2014/main" id="{D31F0846-72E0-4934-AACE-00708E0F37A3}"/>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2FCE6E85-84BD-4D0E-8CAB-567B512D36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a:t>Calculating the amount of money saved from condensate recovery allows you to determine further potential savings from improved condensate recovery.</a:t>
            </a:r>
          </a:p>
          <a:p>
            <a:pPr eaLnBrk="1" hangingPunct="1"/>
            <a:r>
              <a:rPr lang="en-AU" altLang="en-US"/>
              <a:t>The savings from condensate recovery can be calculated as follows:</a:t>
            </a:r>
          </a:p>
          <a:p>
            <a:pPr eaLnBrk="1" hangingPunct="1">
              <a:buFontTx/>
              <a:buChar char="•"/>
            </a:pPr>
            <a:r>
              <a:rPr lang="en-AU" altLang="en-US"/>
              <a:t>Calculate the annual quantity of condensate recovered in kg/yr</a:t>
            </a:r>
          </a:p>
          <a:p>
            <a:pPr eaLnBrk="1" hangingPunct="1">
              <a:buFontTx/>
              <a:buChar char="•"/>
            </a:pPr>
            <a:r>
              <a:rPr lang="en-AU" altLang="en-US"/>
              <a:t>Calculate the heat recovered by converting the kg/yr to kcal/yr</a:t>
            </a:r>
          </a:p>
          <a:p>
            <a:pPr eaLnBrk="1" hangingPunct="1">
              <a:buFontTx/>
              <a:buChar char="•"/>
            </a:pPr>
            <a:r>
              <a:rPr lang="en-AU" altLang="en-US"/>
              <a:t>Calculate the heat saved in kcal/yr by multiplying the heat recovered by the boiler efficiency, e.g. 80%</a:t>
            </a:r>
          </a:p>
          <a:p>
            <a:pPr eaLnBrk="1" hangingPunct="1">
              <a:buFontTx/>
              <a:buChar char="•"/>
            </a:pPr>
            <a:r>
              <a:rPr lang="en-AU" altLang="en-US"/>
              <a:t>Calculate the amount of fuel (coal, fuel oil or gas) saved by multiplying the heat saved with the calorific value of fuel</a:t>
            </a:r>
          </a:p>
          <a:p>
            <a:pPr eaLnBrk="1" hangingPunct="1">
              <a:buFontTx/>
              <a:buChar char="•"/>
            </a:pPr>
            <a:r>
              <a:rPr lang="en-AU" altLang="en-US"/>
              <a:t>Calculate the amount of money saved by multiplying the amount of fuel with the cost of fuel</a:t>
            </a:r>
          </a:p>
          <a:p>
            <a:pPr eaLnBrk="1" hangingPunct="1">
              <a:buFontTx/>
              <a:buChar char="•"/>
            </a:pPr>
            <a:endParaRPr lang="en-AU" altLang="en-US"/>
          </a:p>
          <a:p>
            <a:pPr eaLnBrk="1" hangingPunct="1">
              <a:buFontTx/>
              <a:buChar char="•"/>
            </a:pPr>
            <a:endParaRPr lang="en-AU" altLang="en-US"/>
          </a:p>
          <a:p>
            <a:pPr eaLnBrk="1" hangingPunct="1">
              <a:buFontTx/>
              <a:buChar char="•"/>
            </a:pPr>
            <a:endParaRPr lang="en-AU"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6B9E9847-A891-4202-8B13-3FB5D03898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D098C77-D8D2-429D-82FC-AAB379B66521}" type="slidenum">
              <a:rPr lang="en-US" altLang="en-US" sz="1200"/>
              <a:pPr eaLnBrk="1" hangingPunct="1"/>
              <a:t>33</a:t>
            </a:fld>
            <a:endParaRPr lang="en-US" altLang="en-US" sz="1200"/>
          </a:p>
        </p:txBody>
      </p:sp>
      <p:sp>
        <p:nvSpPr>
          <p:cNvPr id="80899" name="Rectangle 2">
            <a:extLst>
              <a:ext uri="{FF2B5EF4-FFF2-40B4-BE49-F238E27FC236}">
                <a16:creationId xmlns:a16="http://schemas.microsoft.com/office/drawing/2014/main" id="{A1566153-DCF6-4227-B356-826971962F1F}"/>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6CC17764-7F28-408C-93CF-8456B408D6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AU" altLang="en-US"/>
              <a:t>Flash steam is released from hot condensate when its pressure is reduced. As an example, when steam is taken from a boiler and the boiler pressure drops, some of the water content of the boiler will flash off to supplement the ‘live’ steam produced by the heat from the boiler fuel.</a:t>
            </a:r>
          </a:p>
          <a:p>
            <a:pPr eaLnBrk="1" hangingPunct="1">
              <a:buFontTx/>
              <a:buChar char="•"/>
            </a:pPr>
            <a:r>
              <a:rPr lang="en-AU" altLang="en-US"/>
              <a:t>If use is to be made of flash steam, it is helpful to know how much of it will be available. The quantity is readily determined by calculation, or can be read from simple tables or charts. </a:t>
            </a:r>
          </a:p>
          <a:p>
            <a:pPr eaLnBrk="1" hangingPunct="1">
              <a:buFontTx/>
              <a:buChar char="•"/>
            </a:pPr>
            <a:r>
              <a:rPr lang="en-AU" altLang="en-US"/>
              <a:t>Typical applications of flash steam include heating (with air heater batteries and space heating installations using either radiant panels or unit heaters), steam heated hot water calorifier and a steam to water calorifier. Boiler blowdown can also be recovered as flash steam, as is explained in the separate Boiler Chapter.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6514E123-0673-4201-9FE3-0473D4A847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0DA1DD-6C7A-4617-A718-4C4FD0DB2A4C}" type="slidenum">
              <a:rPr lang="en-US" altLang="en-US" sz="1200"/>
              <a:pPr eaLnBrk="1" hangingPunct="1"/>
              <a:t>34</a:t>
            </a:fld>
            <a:endParaRPr lang="en-US" altLang="en-US" sz="1200"/>
          </a:p>
        </p:txBody>
      </p:sp>
      <p:sp>
        <p:nvSpPr>
          <p:cNvPr id="81923" name="Rectangle 2">
            <a:extLst>
              <a:ext uri="{FF2B5EF4-FFF2-40B4-BE49-F238E27FC236}">
                <a16:creationId xmlns:a16="http://schemas.microsoft.com/office/drawing/2014/main" id="{C3480E03-7E64-4D55-8357-5F75B9A35335}"/>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B1148784-6FC9-4EAE-A8C4-307A4FB42B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AU" altLang="en-US"/>
              <a:t>In many cases, very low pressure steam is reused as wa</a:t>
            </a:r>
            <a:r>
              <a:rPr lang="en-AU" altLang="en-US">
                <a:solidFill>
                  <a:srgbClr val="000000"/>
                </a:solidFill>
                <a:ea typeface="宋体" panose="02010600030101010101" pitchFamily="2" charset="-122"/>
                <a:cs typeface="Angsana New" panose="02020603050405020304" pitchFamily="18" charset="-34"/>
              </a:rPr>
              <a:t>In many cases, very low pressure steam is reused as water after condensation when there is no better reuse option. In many cases it becomes feasible to compress this low pressure steam with very high pressure steam and reuse it as a medium pressure steam.  The major energy in steam is in its latent heat value and thus thermo-compression would give a large improvement in waste heat recovery. The thermo-compressor (Figure 50) is a simple equipment with a nozzle where HP steam is accelerated into a high velocity fluid.  This entrains the LP steam by momentum transfer and then recompresses in a divergent venturi. It is typically used in evaporators where the boiling steam is recompressed and used as heating steam.</a:t>
            </a:r>
            <a:r>
              <a:rPr lang="en-AU" altLang="en-US"/>
              <a:t>ter after condensation when there is no better reuse option.</a:t>
            </a:r>
          </a:p>
          <a:p>
            <a:pPr eaLnBrk="1" hangingPunct="1">
              <a:buFontTx/>
              <a:buChar char="•"/>
            </a:pPr>
            <a:r>
              <a:rPr lang="en-AU" altLang="en-US"/>
              <a:t>In many cases it becomes feasible to compress this low pressure steam with very high pressure steam and reuse it as a medium pressure steam.  The major energy in steam is in its latent heat value and thus thermo-compression would give a large improvement in waste heat recovery. </a:t>
            </a:r>
          </a:p>
          <a:p>
            <a:pPr eaLnBrk="1" hangingPunct="1">
              <a:buFontTx/>
              <a:buChar char="•"/>
            </a:pPr>
            <a:r>
              <a:rPr lang="en-AU" altLang="en-US"/>
              <a:t>The thermo-compressor (see figure) is a simple equipment with a nozzle where HP steam is accelerated into a high velocity fluid.  This entrains the LP steam by momentum transfer and then recompresses in a divergent venturi. It is typically used in evaporators where the boiling steam is recompressed and used as heating steam.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F0E14A3E-3FA1-47B1-8871-B98EDE248E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FC61691-CEF6-4B8D-B419-7A590D202B11}" type="slidenum">
              <a:rPr lang="en-US" altLang="en-US" sz="1200"/>
              <a:pPr eaLnBrk="1" hangingPunct="1"/>
              <a:t>5</a:t>
            </a:fld>
            <a:endParaRPr lang="en-US" altLang="en-US" sz="1200"/>
          </a:p>
        </p:txBody>
      </p:sp>
      <p:sp>
        <p:nvSpPr>
          <p:cNvPr id="57347" name="Rectangle 2">
            <a:extLst>
              <a:ext uri="{FF2B5EF4-FFF2-40B4-BE49-F238E27FC236}">
                <a16:creationId xmlns:a16="http://schemas.microsoft.com/office/drawing/2014/main" id="{4A8F2D12-1A58-4947-BE78-39AEF799AA85}"/>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CBA3D10C-1BD7-48E9-83E3-8615145239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steam distribution system is the essential link between the steam generator and the steam user. There are various methods to carry steam from a central source to the point of use. The central source might be a boiler house or the discharge from a co-generation plant. The boilers may burn primary fuel, or be waste heat boilers using exhaust gases from high temperature processes, engines or even incinerators. </a:t>
            </a:r>
            <a:endParaRPr lang="en-AU"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1C51EF35-D15E-469A-928E-52D0C6D9B1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5291F8D-2942-49F8-8BE8-4DBEE9A717CA}" type="slidenum">
              <a:rPr lang="en-US" altLang="en-US" sz="1200"/>
              <a:pPr eaLnBrk="1" hangingPunct="1"/>
              <a:t>6</a:t>
            </a:fld>
            <a:endParaRPr lang="en-US" altLang="en-US" sz="1200"/>
          </a:p>
        </p:txBody>
      </p:sp>
      <p:sp>
        <p:nvSpPr>
          <p:cNvPr id="58371" name="Rectangle 2">
            <a:extLst>
              <a:ext uri="{FF2B5EF4-FFF2-40B4-BE49-F238E27FC236}">
                <a16:creationId xmlns:a16="http://schemas.microsoft.com/office/drawing/2014/main" id="{B8F5EED1-6816-45A4-B3CB-5B848AD1A9DE}"/>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8B00278B-3395-4908-99BB-896D85F468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AU" altLang="en-US" sz="1000"/>
              <a:t>An understanding of the basic steam circuit or ‘steam and condensate loop’ is required</a:t>
            </a:r>
          </a:p>
          <a:p>
            <a:pPr eaLnBrk="1" hangingPunct="1">
              <a:lnSpc>
                <a:spcPct val="90000"/>
              </a:lnSpc>
            </a:pPr>
            <a:r>
              <a:rPr lang="en-AU" altLang="en-US" sz="1000" b="1" i="1"/>
              <a:t>Note to the trainer: a detailed description is in the chapter. Below are the summarized points only</a:t>
            </a:r>
          </a:p>
          <a:p>
            <a:pPr eaLnBrk="1" hangingPunct="1">
              <a:lnSpc>
                <a:spcPct val="90000"/>
              </a:lnSpc>
              <a:buFontTx/>
              <a:buChar char="•"/>
            </a:pPr>
            <a:r>
              <a:rPr lang="en-AU" altLang="en-US" sz="1000"/>
              <a:t>As steam condenses in a process, flow is induced in the supply pipe. </a:t>
            </a:r>
          </a:p>
          <a:p>
            <a:pPr eaLnBrk="1" hangingPunct="1">
              <a:lnSpc>
                <a:spcPct val="90000"/>
              </a:lnSpc>
              <a:buFontTx/>
              <a:buChar char="•"/>
            </a:pPr>
            <a:r>
              <a:rPr lang="en-AU" altLang="en-US" sz="1000"/>
              <a:t>The steam generated in the boiler must be conveyed through main pipes, or 'steam mains‘ and then smaller branch pipes. </a:t>
            </a:r>
            <a:endParaRPr lang="en-US" altLang="en-US" sz="1000"/>
          </a:p>
          <a:p>
            <a:pPr eaLnBrk="1" hangingPunct="1">
              <a:lnSpc>
                <a:spcPct val="90000"/>
              </a:lnSpc>
              <a:buFontTx/>
              <a:buChar char="•"/>
            </a:pPr>
            <a:r>
              <a:rPr lang="en-US" altLang="en-US" sz="1000"/>
              <a:t>Heat is transferred from the steam to the pipe, so the pipework will begin to transfer heat to the air.</a:t>
            </a:r>
            <a:r>
              <a:rPr lang="en-AU" altLang="en-US" sz="1000"/>
              <a:t> </a:t>
            </a:r>
          </a:p>
          <a:p>
            <a:pPr eaLnBrk="1" hangingPunct="1">
              <a:lnSpc>
                <a:spcPct val="90000"/>
              </a:lnSpc>
              <a:buFontTx/>
              <a:buChar char="•"/>
            </a:pPr>
            <a:r>
              <a:rPr lang="en-AU" altLang="en-US" sz="1000"/>
              <a:t>Steam on contact with the cooler pipes will begin to condense immediately. On start-up of the system, the condensing rate will be at its maximum and is commonly called the ‘starting load’. Once the pipework has warmed up, the condensing rate is minimal and commonly called the ‘running load’.</a:t>
            </a:r>
          </a:p>
          <a:p>
            <a:pPr eaLnBrk="1" hangingPunct="1">
              <a:lnSpc>
                <a:spcPct val="90000"/>
              </a:lnSpc>
              <a:buFontTx/>
              <a:buChar char="•"/>
            </a:pPr>
            <a:r>
              <a:rPr lang="en-AU" altLang="en-US" sz="1000"/>
              <a:t>The resulting condensation (condensate) falls to the bottom of the pipe and will then have to be drained from various strategic points in the steam main.</a:t>
            </a:r>
          </a:p>
          <a:p>
            <a:pPr eaLnBrk="1" hangingPunct="1">
              <a:lnSpc>
                <a:spcPct val="90000"/>
              </a:lnSpc>
              <a:buFontTx/>
              <a:buChar char="•"/>
            </a:pPr>
            <a:r>
              <a:rPr lang="en-AU" altLang="en-US" sz="1000"/>
              <a:t>When the valve on the steam pipe serving an item of steam using plant is opened, steam flowing from the distribution system enters the plant and again comes in contact with cooler surfaces. The steam then transfers its energy in warming up an equipment and product (starting load), and, when up to temperature, continues to transfer heat to the process (running load).</a:t>
            </a:r>
          </a:p>
          <a:p>
            <a:pPr eaLnBrk="1" hangingPunct="1">
              <a:lnSpc>
                <a:spcPct val="90000"/>
              </a:lnSpc>
              <a:buFontTx/>
              <a:buChar char="•"/>
            </a:pPr>
            <a:r>
              <a:rPr lang="en-AU" altLang="en-US" sz="1000"/>
              <a:t>There is now a continuous supply of steam from the boiler. </a:t>
            </a:r>
          </a:p>
          <a:p>
            <a:pPr eaLnBrk="1" hangingPunct="1">
              <a:lnSpc>
                <a:spcPct val="90000"/>
              </a:lnSpc>
              <a:buFontTx/>
              <a:buChar char="•"/>
            </a:pPr>
            <a:r>
              <a:rPr lang="en-AU" altLang="en-US" sz="1000"/>
              <a:t>More water (and fuel to heat this water) is supplied to the boiler to make up for the water which has previously been evaporated into steam. The condensate formed in both the steam distribution pipework and in the process equipment is a convenient supply of useable hot boiler feedwater.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49E2598F-64E3-427A-8789-75196DCCBE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AC67606-C519-4FF2-B260-63C8E493C1C5}" type="slidenum">
              <a:rPr lang="en-US" altLang="en-US" sz="1200"/>
              <a:pPr eaLnBrk="1" hangingPunct="1"/>
              <a:t>7</a:t>
            </a:fld>
            <a:endParaRPr lang="en-US" altLang="en-US" sz="1200"/>
          </a:p>
        </p:txBody>
      </p:sp>
      <p:sp>
        <p:nvSpPr>
          <p:cNvPr id="59395" name="Rectangle 2">
            <a:extLst>
              <a:ext uri="{FF2B5EF4-FFF2-40B4-BE49-F238E27FC236}">
                <a16:creationId xmlns:a16="http://schemas.microsoft.com/office/drawing/2014/main" id="{07D47231-8E48-4B5C-96E5-A8FA199E8CED}"/>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A62F60AE-5084-4CC7-A157-1C54BF34C1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a:t>We will now explain the most important components of a steam distribution system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06D345A7-1023-433B-9EDB-D19A13518A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8C1D94F-F987-45B2-91BA-5AE809DCE24F}" type="slidenum">
              <a:rPr lang="en-US" altLang="en-US" sz="1200"/>
              <a:pPr eaLnBrk="1" hangingPunct="1"/>
              <a:t>8</a:t>
            </a:fld>
            <a:endParaRPr lang="en-US" altLang="en-US" sz="1200"/>
          </a:p>
        </p:txBody>
      </p:sp>
      <p:sp>
        <p:nvSpPr>
          <p:cNvPr id="60419" name="Rectangle 2">
            <a:extLst>
              <a:ext uri="{FF2B5EF4-FFF2-40B4-BE49-F238E27FC236}">
                <a16:creationId xmlns:a16="http://schemas.microsoft.com/office/drawing/2014/main" id="{A004B4D0-6745-45E3-AB5C-BE9B64BED248}"/>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52723C29-44C2-4D6C-B59D-C7097CF85C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AU" altLang="en-US" sz="1000"/>
              <a:t>Pipe material: Pipes for steam systems are commonly manufactured from carbon steel to ANSI B 16.9 Al06. The same material may be used for condensate lines, although copper tubing is preferred in some industries. For high temperature superheated steam mains, additional alloying elements, such as chromium and molybdenum, are included to improve tensile strength and creep resistance at high temperatures. Typically, pipes are supplied in 6-meter lengths.</a:t>
            </a:r>
          </a:p>
          <a:p>
            <a:pPr eaLnBrk="1" hangingPunct="1">
              <a:buFontTx/>
              <a:buChar char="•"/>
            </a:pPr>
            <a:r>
              <a:rPr lang="en-AU" altLang="en-US" sz="1000"/>
              <a:t>Pipeline sizing: The objective of the steam distribution system is to supply steam at the correct pressure to the point of use. Pipeline sizing is an important factor.</a:t>
            </a:r>
          </a:p>
          <a:p>
            <a:pPr eaLnBrk="1" hangingPunct="1">
              <a:buFontTx/>
              <a:buChar char="•"/>
            </a:pPr>
            <a:r>
              <a:rPr lang="en-AU" altLang="en-US" sz="1000"/>
              <a:t>Oversized pipework means:</a:t>
            </a:r>
          </a:p>
          <a:p>
            <a:pPr lvl="1" eaLnBrk="1" hangingPunct="1">
              <a:buFontTx/>
              <a:buChar char="•"/>
            </a:pPr>
            <a:r>
              <a:rPr lang="en-AU" altLang="en-US" sz="1000"/>
              <a:t>Pipes, valves, fittings, etc. will be more expensive than necessary.</a:t>
            </a:r>
          </a:p>
          <a:p>
            <a:pPr lvl="1" eaLnBrk="1" hangingPunct="1">
              <a:buFontTx/>
              <a:buChar char="•"/>
            </a:pPr>
            <a:r>
              <a:rPr lang="en-AU" altLang="en-US" sz="1000"/>
              <a:t>Higher installation costs will be incurred, including support work, insulation, etc.</a:t>
            </a:r>
          </a:p>
          <a:p>
            <a:pPr lvl="1" eaLnBrk="1" hangingPunct="1">
              <a:buFontTx/>
              <a:buChar char="•"/>
            </a:pPr>
            <a:r>
              <a:rPr lang="en-AU" altLang="en-US" sz="1000"/>
              <a:t>For steam pipes a greater volume of condensate will be formed due to the greater heat loss. This in turn means that either more steam trapping is required or wet steam is delivered to the point of use.</a:t>
            </a:r>
          </a:p>
          <a:p>
            <a:pPr eaLnBrk="1" hangingPunct="1">
              <a:buFontTx/>
              <a:buChar char="•"/>
            </a:pPr>
            <a:r>
              <a:rPr lang="en-AU" altLang="en-US" sz="1000"/>
              <a:t>Undersized pipework means:</a:t>
            </a:r>
          </a:p>
          <a:p>
            <a:pPr lvl="1" eaLnBrk="1" hangingPunct="1">
              <a:buFontTx/>
              <a:buChar char="•"/>
            </a:pPr>
            <a:r>
              <a:rPr lang="en-AU" altLang="en-US" sz="1000"/>
              <a:t>A lower pressure may only be available at the point of use. This may hinder equipment performance due to only lower pressure steam being available.</a:t>
            </a:r>
          </a:p>
          <a:p>
            <a:pPr lvl="1" eaLnBrk="1" hangingPunct="1">
              <a:buFontTx/>
              <a:buChar char="•"/>
            </a:pPr>
            <a:r>
              <a:rPr lang="en-AU" altLang="en-US" sz="1000"/>
              <a:t>There is a risk of steam starvation.</a:t>
            </a:r>
          </a:p>
          <a:p>
            <a:pPr lvl="1" eaLnBrk="1" hangingPunct="1">
              <a:buFontTx/>
              <a:buChar char="•"/>
            </a:pPr>
            <a:r>
              <a:rPr lang="en-AU" altLang="en-US" sz="1000"/>
              <a:t>There is a greater risk of erosion, water hammer and noise due to the inherent increase in steam velocity.</a:t>
            </a:r>
          </a:p>
          <a:p>
            <a:pPr eaLnBrk="1" hangingPunct="1">
              <a:buFontTx/>
              <a:buChar char="•"/>
            </a:pPr>
            <a:r>
              <a:rPr lang="en-AU" altLang="en-US" sz="1000"/>
              <a:t>The required </a:t>
            </a:r>
            <a:r>
              <a:rPr lang="en-US" altLang="en-US" sz="1000"/>
              <a:t>pipeline size can be calculated based on pressure drop and velocity. </a:t>
            </a:r>
            <a:r>
              <a:rPr lang="en-US" altLang="en-US" sz="1000" b="1" i="1"/>
              <a:t>Note to the trainer: if time allow you can use the chapter to explain how each of these calculation methods work</a:t>
            </a:r>
            <a:endParaRPr lang="en-AU" altLang="en-US" sz="1000" b="1" i="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D5D5503C-858C-4269-8C3E-0672274B85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E67F4A3-9175-4B75-9A9F-F329ECF04D11}" type="slidenum">
              <a:rPr lang="en-US" altLang="en-US" sz="1200"/>
              <a:pPr eaLnBrk="1" hangingPunct="1"/>
              <a:t>9</a:t>
            </a:fld>
            <a:endParaRPr lang="en-US" altLang="en-US" sz="1200"/>
          </a:p>
        </p:txBody>
      </p:sp>
      <p:sp>
        <p:nvSpPr>
          <p:cNvPr id="61443" name="Rectangle 2">
            <a:extLst>
              <a:ext uri="{FF2B5EF4-FFF2-40B4-BE49-F238E27FC236}">
                <a16:creationId xmlns:a16="http://schemas.microsoft.com/office/drawing/2014/main" id="{D371669B-18C2-4C28-9E7C-60C702C41249}"/>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ECC456EE-F084-49C7-9B29-BAC7BBF4BB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AU" altLang="en-US"/>
              <a:t>The drain point must ensure that the condensate can reach the steam trap. </a:t>
            </a:r>
          </a:p>
          <a:p>
            <a:pPr eaLnBrk="1" hangingPunct="1">
              <a:buFontTx/>
              <a:buChar char="•"/>
            </a:pPr>
            <a:r>
              <a:rPr lang="en-AU" altLang="en-US"/>
              <a:t>Careful consideration must be given to</a:t>
            </a:r>
          </a:p>
          <a:p>
            <a:pPr lvl="1" eaLnBrk="1" hangingPunct="1">
              <a:buFontTx/>
              <a:buChar char="•"/>
            </a:pPr>
            <a:r>
              <a:rPr lang="en-AU" altLang="en-US"/>
              <a:t>the design of the drain points</a:t>
            </a:r>
          </a:p>
          <a:p>
            <a:pPr lvl="1" eaLnBrk="1" hangingPunct="1">
              <a:buFontTx/>
              <a:buChar char="•"/>
            </a:pPr>
            <a:r>
              <a:rPr lang="en-AU" altLang="en-US"/>
              <a:t>Location of the drain points</a:t>
            </a:r>
          </a:p>
          <a:p>
            <a:pPr lvl="1" eaLnBrk="1" hangingPunct="1">
              <a:buFontTx/>
              <a:buChar char="•"/>
            </a:pPr>
            <a:r>
              <a:rPr lang="en-US" altLang="en-US"/>
              <a:t>Distance between drain points. The amount of condensate formed in a large steam main under start-up conditions is sufficient to require the provision of drain points at intervals of 30m to 50m, as well as natural low points such as at the bottom of rising pipework. </a:t>
            </a:r>
          </a:p>
          <a:p>
            <a:pPr lvl="1" eaLnBrk="1" hangingPunct="1">
              <a:buFontTx/>
              <a:buChar char="•"/>
            </a:pPr>
            <a:r>
              <a:rPr lang="en-AU" altLang="en-US"/>
              <a:t>Condensate remaining in a steam main at shutdown, when steam flow ceases. Gravity will ensure that the water (condensate) will run along sloping pipework and collect at low points in the system. Steam traps should therefore be fitted to these low points.</a:t>
            </a:r>
          </a:p>
          <a:p>
            <a:pPr lvl="1" eaLnBrk="1" hangingPunct="1">
              <a:buFontTx/>
              <a:buChar char="•"/>
            </a:pPr>
            <a:r>
              <a:rPr lang="en-AU" altLang="en-US"/>
              <a:t>Diameter of the drain pipe </a:t>
            </a:r>
            <a:r>
              <a:rPr lang="en-AU" altLang="en-US" b="1" i="1"/>
              <a:t>(discussed on next slides)</a:t>
            </a:r>
            <a:endParaRPr lang="en-A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F0A64C15-AE79-4F5E-B13F-0D42E21720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9270064-AC6E-4F32-BC8A-A173C2FAE661}" type="slidenum">
              <a:rPr lang="en-US" altLang="en-US" sz="1200"/>
              <a:pPr eaLnBrk="1" hangingPunct="1"/>
              <a:t>10</a:t>
            </a:fld>
            <a:endParaRPr lang="en-US" altLang="en-US" sz="1200"/>
          </a:p>
        </p:txBody>
      </p:sp>
      <p:sp>
        <p:nvSpPr>
          <p:cNvPr id="62467" name="Rectangle 2">
            <a:extLst>
              <a:ext uri="{FF2B5EF4-FFF2-40B4-BE49-F238E27FC236}">
                <a16:creationId xmlns:a16="http://schemas.microsoft.com/office/drawing/2014/main" id="{500105D1-8B19-4232-B8C9-24A85DB33B83}"/>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8F57CA3B-D4BE-4A99-B61A-CC8C3D20DD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Branch lines are normally much shorter than steam mains. As a general rule, therefore, provided the branch line is not more than 10 metres in length, and the pressure in the main is adequate, it is possible to size the pipe on a velocity of 25 to 40 m/s, and not to worry about the pressure drop</a:t>
            </a:r>
            <a:r>
              <a:rPr lang="en-AU" altLang="en-US"/>
              <a:t> </a:t>
            </a:r>
            <a:br>
              <a:rPr lang="en-AU" altLang="en-US"/>
            </a:br>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D399DE59-020E-4EB2-B47D-8FB4C2B7FB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020236D-C671-423F-B0E9-0D22295509B3}" type="slidenum">
              <a:rPr lang="en-US" altLang="en-US" sz="1200"/>
              <a:pPr eaLnBrk="1" hangingPunct="1"/>
              <a:t>11</a:t>
            </a:fld>
            <a:endParaRPr lang="en-US" altLang="en-US" sz="1200"/>
          </a:p>
        </p:txBody>
      </p:sp>
      <p:sp>
        <p:nvSpPr>
          <p:cNvPr id="63491" name="Rectangle 2">
            <a:extLst>
              <a:ext uri="{FF2B5EF4-FFF2-40B4-BE49-F238E27FC236}">
                <a16:creationId xmlns:a16="http://schemas.microsoft.com/office/drawing/2014/main" id="{271B2B6B-8F82-4DA8-9F0E-E067D37E7A2A}"/>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B7FF4247-ED02-4116-953F-465735FA76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AU" altLang="en-US"/>
              <a:t>In steam and condensate systems, damage to plant is frequently caused by pipeline debris such as scale, rust, jointing compound, weld metal and other solids, which may find their way into the pipeline system. </a:t>
            </a:r>
          </a:p>
          <a:p>
            <a:pPr eaLnBrk="1" hangingPunct="1">
              <a:buFontTx/>
              <a:buChar char="•"/>
            </a:pPr>
            <a:r>
              <a:rPr lang="en-AU" altLang="en-US"/>
              <a:t>Strainers are devices which arrest these solids in flowing liquids or gases, and protect equipment from their harmful effects, thus reducing downtime and maintenance. A strainer should be fitted upstream of every steam trap, flow meter and control valve.</a:t>
            </a:r>
          </a:p>
          <a:p>
            <a:pPr eaLnBrk="1" hangingPunct="1"/>
            <a:r>
              <a:rPr lang="en-AU" altLang="en-US"/>
              <a:t>Strainers can be classified into two main types according to their body configuration; namely the Y-type and the basket type. Typical examples of these types of strainers can be seen in Figure 14.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4AD13C-39CA-41B2-953F-A248296A1BA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1101831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4AD13C-39CA-41B2-953F-A248296A1BA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393106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4AD13C-39CA-41B2-953F-A248296A1BA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01866-272B-443B-94CB-3630BD5B85F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06137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4AD13C-39CA-41B2-953F-A248296A1BA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3298148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4AD13C-39CA-41B2-953F-A248296A1BA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01866-272B-443B-94CB-3630BD5B85F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9273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4AD13C-39CA-41B2-953F-A248296A1BA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3935335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AD13C-39CA-41B2-953F-A248296A1BA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588299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AD13C-39CA-41B2-953F-A248296A1BA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385774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AD13C-39CA-41B2-953F-A248296A1BA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352498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4AD13C-39CA-41B2-953F-A248296A1BA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14161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4AD13C-39CA-41B2-953F-A248296A1BAD}"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71987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4AD13C-39CA-41B2-953F-A248296A1BAD}" type="datetimeFigureOut">
              <a:rPr lang="en-US" smtClean="0"/>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3258091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4AD13C-39CA-41B2-953F-A248296A1BAD}" type="datetimeFigureOut">
              <a:rPr lang="en-US" smtClean="0"/>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196204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AD13C-39CA-41B2-953F-A248296A1BAD}" type="datetimeFigureOut">
              <a:rPr lang="en-US" smtClean="0"/>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227250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4AD13C-39CA-41B2-953F-A248296A1BAD}"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1616966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14AD13C-39CA-41B2-953F-A248296A1BAD}"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01866-272B-443B-94CB-3630BD5B85F9}" type="slidenum">
              <a:rPr lang="en-US" smtClean="0"/>
              <a:t>‹#›</a:t>
            </a:fld>
            <a:endParaRPr lang="en-US"/>
          </a:p>
        </p:txBody>
      </p:sp>
    </p:spTree>
    <p:extLst>
      <p:ext uri="{BB962C8B-B14F-4D97-AF65-F5344CB8AC3E}">
        <p14:creationId xmlns:p14="http://schemas.microsoft.com/office/powerpoint/2010/main" val="85247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4AD13C-39CA-41B2-953F-A248296A1BAD}" type="datetimeFigureOut">
              <a:rPr lang="en-US" smtClean="0"/>
              <a:t>9/26/2018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2C01866-272B-443B-94CB-3630BD5B85F9}" type="slidenum">
              <a:rPr lang="en-US" smtClean="0"/>
              <a:t>‹#›</a:t>
            </a:fld>
            <a:endParaRPr lang="en-US"/>
          </a:p>
        </p:txBody>
      </p:sp>
    </p:spTree>
    <p:extLst>
      <p:ext uri="{BB962C8B-B14F-4D97-AF65-F5344CB8AC3E}">
        <p14:creationId xmlns:p14="http://schemas.microsoft.com/office/powerpoint/2010/main" val="1420951286"/>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a:extLst>
              <a:ext uri="{FF2B5EF4-FFF2-40B4-BE49-F238E27FC236}">
                <a16:creationId xmlns:a16="http://schemas.microsoft.com/office/drawing/2014/main" id="{1CE13011-0395-4A80-B72A-DDD2B3D705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F814AB8-AEE3-4ED1-BDF1-C181AD08CB27}" type="slidenum">
              <a:rPr lang="en-US" altLang="en-US" sz="1200">
                <a:solidFill>
                  <a:schemeClr val="tx2"/>
                </a:solidFill>
              </a:rPr>
              <a:pPr eaLnBrk="1" hangingPunct="1"/>
              <a:t>1</a:t>
            </a:fld>
            <a:endParaRPr lang="en-US" altLang="en-US" sz="1200">
              <a:solidFill>
                <a:schemeClr val="tx2"/>
              </a:solidFill>
            </a:endParaRPr>
          </a:p>
        </p:txBody>
      </p:sp>
      <p:grpSp>
        <p:nvGrpSpPr>
          <p:cNvPr id="12291" name="Group 2">
            <a:extLst>
              <a:ext uri="{FF2B5EF4-FFF2-40B4-BE49-F238E27FC236}">
                <a16:creationId xmlns:a16="http://schemas.microsoft.com/office/drawing/2014/main" id="{4D8008A2-BF63-4376-9FC1-D171D01445A5}"/>
              </a:ext>
            </a:extLst>
          </p:cNvPr>
          <p:cNvGrpSpPr>
            <a:grpSpLocks/>
          </p:cNvGrpSpPr>
          <p:nvPr/>
        </p:nvGrpSpPr>
        <p:grpSpPr bwMode="auto">
          <a:xfrm>
            <a:off x="1524000" y="0"/>
            <a:ext cx="9144000" cy="6858000"/>
            <a:chOff x="0" y="0"/>
            <a:chExt cx="5760" cy="4320"/>
          </a:xfrm>
        </p:grpSpPr>
        <p:sp>
          <p:nvSpPr>
            <p:cNvPr id="12294" name="Line 3">
              <a:extLst>
                <a:ext uri="{FF2B5EF4-FFF2-40B4-BE49-F238E27FC236}">
                  <a16:creationId xmlns:a16="http://schemas.microsoft.com/office/drawing/2014/main" id="{966FEE35-94E5-482F-A902-227BDBA9953B}"/>
                </a:ext>
              </a:extLst>
            </p:cNvPr>
            <p:cNvSpPr>
              <a:spLocks noChangeShapeType="1"/>
            </p:cNvSpPr>
            <p:nvPr/>
          </p:nvSpPr>
          <p:spPr bwMode="auto">
            <a:xfrm>
              <a:off x="947" y="0"/>
              <a:ext cx="0" cy="432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5" name="Line 4">
              <a:extLst>
                <a:ext uri="{FF2B5EF4-FFF2-40B4-BE49-F238E27FC236}">
                  <a16:creationId xmlns:a16="http://schemas.microsoft.com/office/drawing/2014/main" id="{8C2CEB13-08B8-4B68-ACA7-FF6FD98F9C4F}"/>
                </a:ext>
              </a:extLst>
            </p:cNvPr>
            <p:cNvSpPr>
              <a:spLocks noChangeShapeType="1"/>
            </p:cNvSpPr>
            <p:nvPr/>
          </p:nvSpPr>
          <p:spPr bwMode="auto">
            <a:xfrm>
              <a:off x="0" y="870"/>
              <a:ext cx="576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 name="Rectangle 11">
            <a:extLst>
              <a:ext uri="{FF2B5EF4-FFF2-40B4-BE49-F238E27FC236}">
                <a16:creationId xmlns:a16="http://schemas.microsoft.com/office/drawing/2014/main" id="{184590F0-4BB7-47E1-8E8D-DE4473C32F2F}"/>
              </a:ext>
            </a:extLst>
          </p:cNvPr>
          <p:cNvSpPr/>
          <p:nvPr/>
        </p:nvSpPr>
        <p:spPr>
          <a:xfrm>
            <a:off x="3220294" y="1736049"/>
            <a:ext cx="8229576" cy="3139321"/>
          </a:xfrm>
          <a:prstGeom prst="rect">
            <a:avLst/>
          </a:prstGeom>
        </p:spPr>
        <p:txBody>
          <a:bodyPr wrap="square">
            <a:spAutoFit/>
          </a:bodyPr>
          <a:lstStyle/>
          <a:p>
            <a:pPr algn="ctr">
              <a:defRPr/>
            </a:pPr>
            <a:r>
              <a:rPr lang="en-US" sz="6600" b="1" dirty="0">
                <a:effectLst>
                  <a:outerShdw blurRad="38100" dist="38100" dir="2700000" algn="tl">
                    <a:srgbClr val="000000"/>
                  </a:outerShdw>
                </a:effectLst>
                <a:latin typeface="Bookman Old Style" pitchFamily="18" charset="0"/>
              </a:rPr>
              <a:t>Steam Distribution </a:t>
            </a:r>
          </a:p>
          <a:p>
            <a:pPr algn="ctr">
              <a:defRPr/>
            </a:pPr>
            <a:r>
              <a:rPr lang="en-US" sz="6600" b="1" dirty="0">
                <a:effectLst>
                  <a:outerShdw blurRad="38100" dist="38100" dir="2700000" algn="tl">
                    <a:srgbClr val="000000"/>
                  </a:outerShdw>
                </a:effectLst>
                <a:latin typeface="Bookman Old Style" pitchFamily="18" charset="0"/>
              </a:rPr>
              <a:t>System</a:t>
            </a:r>
            <a:endParaRPr lang="en-US" sz="6600" b="1" dirty="0">
              <a:latin typeface="Bookman Old Styl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62B7D9A6-33CF-4CE9-AFD4-1737E576AC0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E84B104-04DC-4433-8F83-CEDDFE6351E9}" type="slidenum">
              <a:rPr lang="en-US" altLang="en-US" sz="1200"/>
              <a:pPr eaLnBrk="1" hangingPunct="1"/>
              <a:t>10</a:t>
            </a:fld>
            <a:endParaRPr lang="en-US" altLang="en-US" sz="1200"/>
          </a:p>
        </p:txBody>
      </p:sp>
      <p:pic>
        <p:nvPicPr>
          <p:cNvPr id="21507" name="Picture 5">
            <a:extLst>
              <a:ext uri="{FF2B5EF4-FFF2-40B4-BE49-F238E27FC236}">
                <a16:creationId xmlns:a16="http://schemas.microsoft.com/office/drawing/2014/main" id="{88F63572-AEB1-40C4-8EEC-F0928ACEC21A}"/>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5381626" y="4216401"/>
            <a:ext cx="4619625" cy="2447925"/>
          </a:xfrm>
        </p:spPr>
      </p:pic>
      <p:sp>
        <p:nvSpPr>
          <p:cNvPr id="462852" name="Text Box 4">
            <a:extLst>
              <a:ext uri="{FF2B5EF4-FFF2-40B4-BE49-F238E27FC236}">
                <a16:creationId xmlns:a16="http://schemas.microsoft.com/office/drawing/2014/main" id="{4F7DCDBF-4BB3-43F3-81E1-6CBB3CEE6C83}"/>
              </a:ext>
            </a:extLst>
          </p:cNvPr>
          <p:cNvSpPr txBox="1">
            <a:spLocks noChangeArrowheads="1"/>
          </p:cNvSpPr>
          <p:nvPr/>
        </p:nvSpPr>
        <p:spPr bwMode="auto">
          <a:xfrm>
            <a:off x="2309813" y="1428750"/>
            <a:ext cx="7061200" cy="579438"/>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3. Branch lines</a:t>
            </a:r>
            <a:endParaRPr lang="en-US" sz="2800" b="1">
              <a:effectLst>
                <a:outerShdw blurRad="38100" dist="38100" dir="2700000" algn="tl">
                  <a:srgbClr val="000000"/>
                </a:outerShdw>
              </a:effectLst>
              <a:latin typeface="Bookman Old Style" pitchFamily="18" charset="0"/>
            </a:endParaRPr>
          </a:p>
        </p:txBody>
      </p:sp>
      <p:sp>
        <p:nvSpPr>
          <p:cNvPr id="21509" name="Rectangle 7">
            <a:extLst>
              <a:ext uri="{FF2B5EF4-FFF2-40B4-BE49-F238E27FC236}">
                <a16:creationId xmlns:a16="http://schemas.microsoft.com/office/drawing/2014/main" id="{9DACB289-412E-4975-90A9-FCFA8450ADEA}"/>
              </a:ext>
            </a:extLst>
          </p:cNvPr>
          <p:cNvSpPr>
            <a:spLocks noChangeArrowheads="1"/>
          </p:cNvSpPr>
          <p:nvPr/>
        </p:nvSpPr>
        <p:spPr bwMode="auto">
          <a:xfrm>
            <a:off x="2381251" y="2214563"/>
            <a:ext cx="7129463"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9875" indent="-269875"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buFontTx/>
              <a:buChar char="•"/>
            </a:pPr>
            <a:r>
              <a:rPr lang="en-AU" altLang="en-US" sz="2800">
                <a:latin typeface="Bookman Old Style" panose="02050604050505020204" pitchFamily="18" charset="0"/>
              </a:rPr>
              <a:t>Take steam away from steam main</a:t>
            </a:r>
          </a:p>
          <a:p>
            <a:pPr eaLnBrk="1" hangingPunct="1">
              <a:spcBef>
                <a:spcPct val="50000"/>
              </a:spcBef>
              <a:buFontTx/>
              <a:buChar char="•"/>
            </a:pPr>
            <a:r>
              <a:rPr lang="en-AU" altLang="en-US" sz="2800">
                <a:latin typeface="Bookman Old Style" panose="02050604050505020204" pitchFamily="18" charset="0"/>
              </a:rPr>
              <a:t>Shorter than steam mains</a:t>
            </a:r>
          </a:p>
          <a:p>
            <a:pPr eaLnBrk="1" hangingPunct="1">
              <a:spcBef>
                <a:spcPct val="50000"/>
              </a:spcBef>
              <a:buFontTx/>
              <a:buChar char="•"/>
            </a:pPr>
            <a:r>
              <a:rPr lang="en-AU" altLang="en-US" sz="2800">
                <a:latin typeface="Bookman Old Style" panose="02050604050505020204" pitchFamily="18" charset="0"/>
              </a:rPr>
              <a:t>Pressure drop no problem if branch line &lt; 10 m</a:t>
            </a:r>
          </a:p>
        </p:txBody>
      </p:sp>
      <p:sp>
        <p:nvSpPr>
          <p:cNvPr id="21510" name="Text Box 8">
            <a:extLst>
              <a:ext uri="{FF2B5EF4-FFF2-40B4-BE49-F238E27FC236}">
                <a16:creationId xmlns:a16="http://schemas.microsoft.com/office/drawing/2014/main" id="{E4EBD3F5-8556-4F98-B708-481910DFE21F}"/>
              </a:ext>
            </a:extLst>
          </p:cNvPr>
          <p:cNvSpPr txBox="1">
            <a:spLocks noChangeArrowheads="1"/>
          </p:cNvSpPr>
          <p:nvPr/>
        </p:nvSpPr>
        <p:spPr bwMode="auto">
          <a:xfrm>
            <a:off x="2881314" y="5286375"/>
            <a:ext cx="22320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600">
                <a:latin typeface="Bookman Old Style" panose="02050604050505020204" pitchFamily="18" charset="0"/>
              </a:rPr>
              <a:t>A Branch Line </a:t>
            </a:r>
          </a:p>
        </p:txBody>
      </p:sp>
      <p:sp>
        <p:nvSpPr>
          <p:cNvPr id="10" name="Rectangle 2">
            <a:extLst>
              <a:ext uri="{FF2B5EF4-FFF2-40B4-BE49-F238E27FC236}">
                <a16:creationId xmlns:a16="http://schemas.microsoft.com/office/drawing/2014/main" id="{64070278-791D-4A7F-972A-D554C63F23A0}"/>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F08BB138-5C94-4F12-9F38-626468027CA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5513896-F3D6-42B2-9738-9863CD6AB867}" type="slidenum">
              <a:rPr lang="en-US" altLang="en-US" sz="1200">
                <a:solidFill>
                  <a:schemeClr val="tx2"/>
                </a:solidFill>
              </a:rPr>
              <a:pPr eaLnBrk="1" hangingPunct="1"/>
              <a:t>11</a:t>
            </a:fld>
            <a:endParaRPr lang="en-US" altLang="en-US" sz="1200">
              <a:solidFill>
                <a:schemeClr val="tx2"/>
              </a:solidFill>
            </a:endParaRPr>
          </a:p>
        </p:txBody>
      </p:sp>
      <p:sp>
        <p:nvSpPr>
          <p:cNvPr id="22531" name="Rectangle 3">
            <a:extLst>
              <a:ext uri="{FF2B5EF4-FFF2-40B4-BE49-F238E27FC236}">
                <a16:creationId xmlns:a16="http://schemas.microsoft.com/office/drawing/2014/main" id="{BC4057EB-0C9C-45D2-A6B4-5C256DFEFFCE}"/>
              </a:ext>
            </a:extLst>
          </p:cNvPr>
          <p:cNvSpPr>
            <a:spLocks noGrp="1" noChangeArrowheads="1"/>
          </p:cNvSpPr>
          <p:nvPr>
            <p:ph idx="4294967295"/>
          </p:nvPr>
        </p:nvSpPr>
        <p:spPr>
          <a:xfrm>
            <a:off x="1738313" y="2143125"/>
            <a:ext cx="7129462" cy="4114800"/>
          </a:xfrm>
        </p:spPr>
        <p:txBody>
          <a:bodyPr/>
          <a:lstStyle/>
          <a:p>
            <a:r>
              <a:rPr lang="en-AU" altLang="en-US">
                <a:latin typeface="Bookman Old Style" panose="02050604050505020204" pitchFamily="18" charset="0"/>
              </a:rPr>
              <a:t>Purpose</a:t>
            </a:r>
          </a:p>
          <a:p>
            <a:pPr lvl="1"/>
            <a:r>
              <a:rPr lang="en-AU" altLang="en-US">
                <a:latin typeface="Bookman Old Style" panose="02050604050505020204" pitchFamily="18" charset="0"/>
              </a:rPr>
              <a:t>Stop scale, dirt and other solids</a:t>
            </a:r>
          </a:p>
          <a:p>
            <a:pPr lvl="1"/>
            <a:r>
              <a:rPr lang="en-AU" altLang="en-US">
                <a:latin typeface="Bookman Old Style" panose="02050604050505020204" pitchFamily="18" charset="0"/>
              </a:rPr>
              <a:t>Protect equipment</a:t>
            </a:r>
          </a:p>
          <a:p>
            <a:pPr lvl="1"/>
            <a:r>
              <a:rPr lang="en-AU" altLang="en-US">
                <a:latin typeface="Bookman Old Style" panose="02050604050505020204" pitchFamily="18" charset="0"/>
              </a:rPr>
              <a:t>Reduce downtime and maintenance</a:t>
            </a:r>
          </a:p>
          <a:p>
            <a:r>
              <a:rPr lang="en-AU" altLang="en-US">
                <a:latin typeface="Bookman Old Style" panose="02050604050505020204" pitchFamily="18" charset="0"/>
              </a:rPr>
              <a:t>Fitted upstream of steam trap, flow meter, control valve</a:t>
            </a:r>
          </a:p>
          <a:p>
            <a:r>
              <a:rPr lang="en-AU" altLang="en-US">
                <a:latin typeface="Bookman Old Style" panose="02050604050505020204" pitchFamily="18" charset="0"/>
              </a:rPr>
              <a:t>Two types: Y-type and basket type</a:t>
            </a:r>
          </a:p>
        </p:txBody>
      </p:sp>
      <p:sp>
        <p:nvSpPr>
          <p:cNvPr id="466948" name="Text Box 4">
            <a:extLst>
              <a:ext uri="{FF2B5EF4-FFF2-40B4-BE49-F238E27FC236}">
                <a16:creationId xmlns:a16="http://schemas.microsoft.com/office/drawing/2014/main" id="{A136D75E-59E0-4869-85F8-7F906E9DBE64}"/>
              </a:ext>
            </a:extLst>
          </p:cNvPr>
          <p:cNvSpPr txBox="1">
            <a:spLocks noChangeArrowheads="1"/>
          </p:cNvSpPr>
          <p:nvPr/>
        </p:nvSpPr>
        <p:spPr bwMode="auto">
          <a:xfrm>
            <a:off x="1952625" y="1357314"/>
            <a:ext cx="7061200" cy="579437"/>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4. Strainers</a:t>
            </a:r>
            <a:endParaRPr lang="en-US" sz="2800" b="1">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291440DD-29F3-4F62-98BC-701F20B3801A}"/>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pic>
        <p:nvPicPr>
          <p:cNvPr id="6" name="Picture 19">
            <a:extLst>
              <a:ext uri="{FF2B5EF4-FFF2-40B4-BE49-F238E27FC236}">
                <a16:creationId xmlns:a16="http://schemas.microsoft.com/office/drawing/2014/main" id="{EE577A50-A1D8-4A61-8864-CA3C6ECC2B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1071564"/>
            <a:ext cx="2071688"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6">
            <a:extLst>
              <a:ext uri="{FF2B5EF4-FFF2-40B4-BE49-F238E27FC236}">
                <a16:creationId xmlns:a16="http://schemas.microsoft.com/office/drawing/2014/main" id="{F17B1BAB-30FE-4951-AC25-7F795FE281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8FC2438-C996-41C8-91BB-4E5ACC13EAE6}" type="slidenum">
              <a:rPr lang="en-US" altLang="en-US" sz="1200">
                <a:solidFill>
                  <a:schemeClr val="tx2"/>
                </a:solidFill>
              </a:rPr>
              <a:pPr eaLnBrk="1" hangingPunct="1"/>
              <a:t>12</a:t>
            </a:fld>
            <a:endParaRPr lang="en-US" altLang="en-US" sz="1200">
              <a:solidFill>
                <a:schemeClr val="tx2"/>
              </a:solidFill>
            </a:endParaRPr>
          </a:p>
        </p:txBody>
      </p:sp>
      <p:sp>
        <p:nvSpPr>
          <p:cNvPr id="502787" name="Rectangle 3">
            <a:extLst>
              <a:ext uri="{FF2B5EF4-FFF2-40B4-BE49-F238E27FC236}">
                <a16:creationId xmlns:a16="http://schemas.microsoft.com/office/drawing/2014/main" id="{289F1148-FC2B-4EFC-A7EE-DB5210E74CC7}"/>
              </a:ext>
            </a:extLst>
          </p:cNvPr>
          <p:cNvSpPr>
            <a:spLocks noGrp="1" noChangeArrowheads="1"/>
          </p:cNvSpPr>
          <p:nvPr>
            <p:ph type="body" sz="half" idx="4294967295"/>
          </p:nvPr>
        </p:nvSpPr>
        <p:spPr>
          <a:xfrm>
            <a:off x="1524001" y="2266950"/>
            <a:ext cx="5400675" cy="4114800"/>
          </a:xfrm>
        </p:spPr>
        <p:txBody>
          <a:bodyPr>
            <a:normAutofit/>
          </a:bodyPr>
          <a:lstStyle/>
          <a:p>
            <a:pPr marL="411480">
              <a:buFont typeface="Wingdings"/>
              <a:buChar char=""/>
              <a:defRPr/>
            </a:pPr>
            <a:r>
              <a:rPr lang="en-AU">
                <a:latin typeface="Bookman Old Style" pitchFamily="18" charset="0"/>
              </a:rPr>
              <a:t>Consists of sintered stainless steel filter element</a:t>
            </a:r>
          </a:p>
          <a:p>
            <a:pPr marL="411480">
              <a:buFont typeface="Wingdings"/>
              <a:buChar char=""/>
              <a:defRPr/>
            </a:pPr>
            <a:r>
              <a:rPr lang="en-AU">
                <a:latin typeface="Bookman Old Style" pitchFamily="18" charset="0"/>
              </a:rPr>
              <a:t>Remove smallest particles</a:t>
            </a:r>
          </a:p>
          <a:p>
            <a:pPr marL="740664" lvl="1">
              <a:buFont typeface="Wingdings"/>
              <a:buChar char=""/>
              <a:defRPr/>
            </a:pPr>
            <a:r>
              <a:rPr lang="en-AU">
                <a:latin typeface="Bookman Old Style" pitchFamily="18" charset="0"/>
              </a:rPr>
              <a:t>Direct steam injection – e.g. food industry</a:t>
            </a:r>
          </a:p>
          <a:p>
            <a:pPr marL="740664" lvl="1">
              <a:buFont typeface="Wingdings"/>
              <a:buChar char=""/>
              <a:defRPr/>
            </a:pPr>
            <a:r>
              <a:rPr lang="en-AU">
                <a:latin typeface="Bookman Old Style" pitchFamily="18" charset="0"/>
              </a:rPr>
              <a:t>Dirty stream may cause product rejection – e.g. paper machines</a:t>
            </a:r>
          </a:p>
          <a:p>
            <a:pPr marL="740664" lvl="1">
              <a:buFont typeface="Wingdings"/>
              <a:buChar char=""/>
              <a:defRPr/>
            </a:pPr>
            <a:r>
              <a:rPr lang="en-AU">
                <a:latin typeface="Bookman Old Style" pitchFamily="18" charset="0"/>
              </a:rPr>
              <a:t>Minimal particle emission required from steam humidifiers</a:t>
            </a:r>
          </a:p>
          <a:p>
            <a:pPr marL="740664" lvl="1">
              <a:buFont typeface="Wingdings"/>
              <a:buChar char=""/>
              <a:defRPr/>
            </a:pPr>
            <a:r>
              <a:rPr lang="en-AU">
                <a:latin typeface="Bookman Old Style" pitchFamily="18" charset="0"/>
              </a:rPr>
              <a:t>Reduction of steam water content</a:t>
            </a:r>
          </a:p>
        </p:txBody>
      </p:sp>
      <p:pic>
        <p:nvPicPr>
          <p:cNvPr id="23556" name="Picture 5">
            <a:extLst>
              <a:ext uri="{FF2B5EF4-FFF2-40B4-BE49-F238E27FC236}">
                <a16:creationId xmlns:a16="http://schemas.microsoft.com/office/drawing/2014/main" id="{BA58D525-8E92-4CE8-9852-A8964B21C150}"/>
              </a:ext>
            </a:extLst>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l="7079" r="32185"/>
          <a:stretch>
            <a:fillRect/>
          </a:stretch>
        </p:blipFill>
        <p:spPr>
          <a:xfrm>
            <a:off x="7810501" y="1928813"/>
            <a:ext cx="2016125" cy="4062412"/>
          </a:xfrm>
        </p:spPr>
      </p:pic>
      <p:sp>
        <p:nvSpPr>
          <p:cNvPr id="502788" name="Text Box 4">
            <a:extLst>
              <a:ext uri="{FF2B5EF4-FFF2-40B4-BE49-F238E27FC236}">
                <a16:creationId xmlns:a16="http://schemas.microsoft.com/office/drawing/2014/main" id="{5E0F5A96-6251-4701-9589-B06D5CFF6381}"/>
              </a:ext>
            </a:extLst>
          </p:cNvPr>
          <p:cNvSpPr txBox="1">
            <a:spLocks noChangeArrowheads="1"/>
          </p:cNvSpPr>
          <p:nvPr/>
        </p:nvSpPr>
        <p:spPr bwMode="auto">
          <a:xfrm>
            <a:off x="2166938" y="1357314"/>
            <a:ext cx="7061200" cy="579437"/>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5. Filters</a:t>
            </a:r>
            <a:endParaRPr lang="en-US" sz="2800" b="1">
              <a:effectLst>
                <a:outerShdw blurRad="38100" dist="38100" dir="2700000" algn="tl">
                  <a:srgbClr val="000000"/>
                </a:outerShdw>
              </a:effectLst>
              <a:latin typeface="Bookman Old Style" pitchFamily="18" charset="0"/>
            </a:endParaRPr>
          </a:p>
        </p:txBody>
      </p:sp>
      <p:sp>
        <p:nvSpPr>
          <p:cNvPr id="9" name="Rectangle 2">
            <a:extLst>
              <a:ext uri="{FF2B5EF4-FFF2-40B4-BE49-F238E27FC236}">
                <a16:creationId xmlns:a16="http://schemas.microsoft.com/office/drawing/2014/main" id="{2385240B-88B8-44FF-8020-079696EBF09E}"/>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479CE6EB-CA6D-4912-AF34-D224E45B96A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2BBC43B-DD46-4C98-8A53-2C62E355ECFA}" type="slidenum">
              <a:rPr lang="en-US" altLang="en-US" sz="1200">
                <a:solidFill>
                  <a:schemeClr val="tx2"/>
                </a:solidFill>
              </a:rPr>
              <a:pPr eaLnBrk="1" hangingPunct="1"/>
              <a:t>13</a:t>
            </a:fld>
            <a:endParaRPr lang="en-US" altLang="en-US" sz="1200">
              <a:solidFill>
                <a:schemeClr val="tx2"/>
              </a:solidFill>
            </a:endParaRPr>
          </a:p>
        </p:txBody>
      </p:sp>
      <p:sp>
        <p:nvSpPr>
          <p:cNvPr id="24579" name="Rectangle 3">
            <a:extLst>
              <a:ext uri="{FF2B5EF4-FFF2-40B4-BE49-F238E27FC236}">
                <a16:creationId xmlns:a16="http://schemas.microsoft.com/office/drawing/2014/main" id="{78885CA0-1F67-40BA-BF9A-2EDB3BF1062B}"/>
              </a:ext>
            </a:extLst>
          </p:cNvPr>
          <p:cNvSpPr>
            <a:spLocks noGrp="1" noChangeArrowheads="1"/>
          </p:cNvSpPr>
          <p:nvPr>
            <p:ph idx="4294967295"/>
          </p:nvPr>
        </p:nvSpPr>
        <p:spPr>
          <a:xfrm>
            <a:off x="2524126" y="2419350"/>
            <a:ext cx="7129463" cy="4438650"/>
          </a:xfrm>
        </p:spPr>
        <p:txBody>
          <a:bodyPr/>
          <a:lstStyle/>
          <a:p>
            <a:pPr>
              <a:lnSpc>
                <a:spcPct val="90000"/>
              </a:lnSpc>
            </a:pPr>
            <a:r>
              <a:rPr lang="en-AU" altLang="en-US">
                <a:latin typeface="Bookman Old Style" panose="02050604050505020204" pitchFamily="18" charset="0"/>
              </a:rPr>
              <a:t>Separators remove suspended water droplets from steam</a:t>
            </a:r>
          </a:p>
          <a:p>
            <a:pPr>
              <a:lnSpc>
                <a:spcPct val="90000"/>
              </a:lnSpc>
            </a:pPr>
            <a:r>
              <a:rPr lang="en-AU" altLang="en-US">
                <a:latin typeface="Bookman Old Style" panose="02050604050505020204" pitchFamily="18" charset="0"/>
              </a:rPr>
              <a:t>Water in steam causes problems</a:t>
            </a:r>
          </a:p>
          <a:p>
            <a:pPr lvl="1">
              <a:lnSpc>
                <a:spcPct val="90000"/>
              </a:lnSpc>
            </a:pPr>
            <a:r>
              <a:rPr lang="en-AU" altLang="en-US">
                <a:latin typeface="Bookman Old Style" panose="02050604050505020204" pitchFamily="18" charset="0"/>
              </a:rPr>
              <a:t>Water is barrier to heat transfer</a:t>
            </a:r>
          </a:p>
          <a:p>
            <a:pPr lvl="1">
              <a:lnSpc>
                <a:spcPct val="90000"/>
              </a:lnSpc>
            </a:pPr>
            <a:r>
              <a:rPr lang="en-AU" altLang="en-US">
                <a:latin typeface="Bookman Old Style" panose="02050604050505020204" pitchFamily="18" charset="0"/>
              </a:rPr>
              <a:t>Erosion of valve seals and fittings and corrosion</a:t>
            </a:r>
          </a:p>
          <a:p>
            <a:pPr lvl="1">
              <a:lnSpc>
                <a:spcPct val="90000"/>
              </a:lnSpc>
            </a:pPr>
            <a:r>
              <a:rPr lang="en-AU" altLang="en-US">
                <a:latin typeface="Bookman Old Style" panose="02050604050505020204" pitchFamily="18" charset="0"/>
              </a:rPr>
              <a:t>Scaling of pipe work and heating surfaces from impurities</a:t>
            </a:r>
          </a:p>
          <a:p>
            <a:pPr lvl="1">
              <a:lnSpc>
                <a:spcPct val="90000"/>
              </a:lnSpc>
            </a:pPr>
            <a:r>
              <a:rPr lang="en-AU" altLang="en-US">
                <a:latin typeface="Bookman Old Style" panose="02050604050505020204" pitchFamily="18" charset="0"/>
              </a:rPr>
              <a:t>Erratic operation and failure of valves and flow meters</a:t>
            </a:r>
          </a:p>
        </p:txBody>
      </p:sp>
      <p:sp>
        <p:nvSpPr>
          <p:cNvPr id="504836" name="Text Box 4">
            <a:extLst>
              <a:ext uri="{FF2B5EF4-FFF2-40B4-BE49-F238E27FC236}">
                <a16:creationId xmlns:a16="http://schemas.microsoft.com/office/drawing/2014/main" id="{028AF202-B6CD-4212-B092-E4BBE7FB41FB}"/>
              </a:ext>
            </a:extLst>
          </p:cNvPr>
          <p:cNvSpPr txBox="1">
            <a:spLocks noChangeArrowheads="1"/>
          </p:cNvSpPr>
          <p:nvPr/>
        </p:nvSpPr>
        <p:spPr bwMode="auto">
          <a:xfrm>
            <a:off x="2024063" y="1428750"/>
            <a:ext cx="7061200" cy="579438"/>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6. Separators</a:t>
            </a:r>
            <a:endParaRPr lang="en-US" sz="2800" b="1">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522C5827-0A74-485C-8736-3A97DBF93A2C}"/>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57364492-CA6D-4EE7-9BE9-6AD5CF446CB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F290A9E-A3D4-4E0C-975A-42D1E6959C8B}" type="slidenum">
              <a:rPr lang="en-US" altLang="en-US" sz="1200">
                <a:solidFill>
                  <a:schemeClr val="tx2"/>
                </a:solidFill>
              </a:rPr>
              <a:pPr eaLnBrk="1" hangingPunct="1"/>
              <a:t>14</a:t>
            </a:fld>
            <a:endParaRPr lang="en-US" altLang="en-US" sz="1200">
              <a:solidFill>
                <a:schemeClr val="tx2"/>
              </a:solidFill>
            </a:endParaRPr>
          </a:p>
        </p:txBody>
      </p:sp>
      <p:sp>
        <p:nvSpPr>
          <p:cNvPr id="508931" name="Rectangle 3">
            <a:extLst>
              <a:ext uri="{FF2B5EF4-FFF2-40B4-BE49-F238E27FC236}">
                <a16:creationId xmlns:a16="http://schemas.microsoft.com/office/drawing/2014/main" id="{2C94A253-BE7B-40FA-9BDF-9600CCBFD103}"/>
              </a:ext>
            </a:extLst>
          </p:cNvPr>
          <p:cNvSpPr>
            <a:spLocks noGrp="1" noChangeArrowheads="1"/>
          </p:cNvSpPr>
          <p:nvPr>
            <p:ph idx="4294967295"/>
          </p:nvPr>
        </p:nvSpPr>
        <p:spPr>
          <a:xfrm>
            <a:off x="2524126" y="2071688"/>
            <a:ext cx="7129463" cy="4114800"/>
          </a:xfrm>
        </p:spPr>
        <p:txBody>
          <a:bodyPr>
            <a:normAutofit/>
          </a:bodyPr>
          <a:lstStyle/>
          <a:p>
            <a:pPr marL="411480">
              <a:buFont typeface="Wingdings"/>
              <a:buChar char=""/>
              <a:defRPr/>
            </a:pPr>
            <a:r>
              <a:rPr lang="en-AU" dirty="0">
                <a:latin typeface="Bookman Old Style" pitchFamily="18" charset="0"/>
              </a:rPr>
              <a:t>What is a steam trap?</a:t>
            </a:r>
          </a:p>
          <a:p>
            <a:pPr marL="740664" lvl="1">
              <a:buFont typeface="Wingdings"/>
              <a:buChar char=""/>
              <a:defRPr/>
            </a:pPr>
            <a:r>
              <a:rPr lang="en-AU" dirty="0">
                <a:latin typeface="Bookman Old Style" pitchFamily="18" charset="0"/>
              </a:rPr>
              <a:t>“Purges” condensate out of the steam system</a:t>
            </a:r>
          </a:p>
          <a:p>
            <a:pPr marL="740664" lvl="1">
              <a:buFont typeface="Wingdings"/>
              <a:buChar char=""/>
              <a:defRPr/>
            </a:pPr>
            <a:r>
              <a:rPr lang="en-AU" dirty="0">
                <a:latin typeface="Bookman Old Style" pitchFamily="18" charset="0"/>
              </a:rPr>
              <a:t>Allows steam to reach destination as dry as possible</a:t>
            </a:r>
          </a:p>
          <a:p>
            <a:pPr marL="411480">
              <a:buFont typeface="Wingdings"/>
              <a:buChar char=""/>
              <a:defRPr/>
            </a:pPr>
            <a:r>
              <a:rPr lang="en-AU" dirty="0">
                <a:latin typeface="Bookman Old Style" pitchFamily="18" charset="0"/>
              </a:rPr>
              <a:t>Steam traps must handle variations in</a:t>
            </a:r>
          </a:p>
          <a:p>
            <a:pPr marL="740664" lvl="1">
              <a:buFont typeface="Wingdings"/>
              <a:buChar char=""/>
              <a:defRPr/>
            </a:pPr>
            <a:r>
              <a:rPr lang="en-AU" dirty="0">
                <a:latin typeface="Bookman Old Style" pitchFamily="18" charset="0"/>
              </a:rPr>
              <a:t>Quantity of condensate</a:t>
            </a:r>
          </a:p>
          <a:p>
            <a:pPr marL="740664" lvl="1">
              <a:buFont typeface="Wingdings"/>
              <a:buChar char=""/>
              <a:defRPr/>
            </a:pPr>
            <a:r>
              <a:rPr lang="en-AU" dirty="0">
                <a:latin typeface="Bookman Old Style" pitchFamily="18" charset="0"/>
              </a:rPr>
              <a:t>Condensate temperature</a:t>
            </a:r>
          </a:p>
          <a:p>
            <a:pPr marL="740664" lvl="1">
              <a:buFont typeface="Wingdings"/>
              <a:buChar char=""/>
              <a:defRPr/>
            </a:pPr>
            <a:r>
              <a:rPr lang="en-AU" dirty="0">
                <a:latin typeface="Bookman Old Style" pitchFamily="18" charset="0"/>
              </a:rPr>
              <a:t>Pressure (vacuum to &gt; 100 bar)</a:t>
            </a:r>
          </a:p>
          <a:p>
            <a:pPr marL="411480">
              <a:buFont typeface="Wingdings"/>
              <a:buChar char=""/>
              <a:defRPr/>
            </a:pPr>
            <a:endParaRPr lang="en-AU" dirty="0">
              <a:latin typeface="Bookman Old Style" pitchFamily="18" charset="0"/>
            </a:endParaRPr>
          </a:p>
        </p:txBody>
      </p:sp>
      <p:sp>
        <p:nvSpPr>
          <p:cNvPr id="508932" name="Text Box 4">
            <a:extLst>
              <a:ext uri="{FF2B5EF4-FFF2-40B4-BE49-F238E27FC236}">
                <a16:creationId xmlns:a16="http://schemas.microsoft.com/office/drawing/2014/main" id="{CB3EE3E1-168E-4CFF-9256-78C1796F1B2A}"/>
              </a:ext>
            </a:extLst>
          </p:cNvPr>
          <p:cNvSpPr txBox="1">
            <a:spLocks noChangeArrowheads="1"/>
          </p:cNvSpPr>
          <p:nvPr/>
        </p:nvSpPr>
        <p:spPr bwMode="auto">
          <a:xfrm>
            <a:off x="2381250" y="1285875"/>
            <a:ext cx="7061200" cy="579438"/>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7. Steam traps</a:t>
            </a:r>
            <a:endParaRPr lang="en-US" sz="2800" b="1">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1D624598-08B3-4EC3-A30B-42C7EAA1D136}"/>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6">
            <a:extLst>
              <a:ext uri="{FF2B5EF4-FFF2-40B4-BE49-F238E27FC236}">
                <a16:creationId xmlns:a16="http://schemas.microsoft.com/office/drawing/2014/main" id="{5EEDB8F0-27AF-4130-A066-C8363E81811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B4E8A22-2AB3-4C07-B300-E0BF48683E57}" type="slidenum">
              <a:rPr lang="en-US" altLang="en-US" sz="1200">
                <a:solidFill>
                  <a:schemeClr val="tx2"/>
                </a:solidFill>
              </a:rPr>
              <a:pPr eaLnBrk="1" hangingPunct="1"/>
              <a:t>15</a:t>
            </a:fld>
            <a:endParaRPr lang="en-US" altLang="en-US" sz="1200">
              <a:solidFill>
                <a:schemeClr val="tx2"/>
              </a:solidFill>
            </a:endParaRPr>
          </a:p>
        </p:txBody>
      </p:sp>
      <p:sp>
        <p:nvSpPr>
          <p:cNvPr id="510979" name="Rectangle 3">
            <a:extLst>
              <a:ext uri="{FF2B5EF4-FFF2-40B4-BE49-F238E27FC236}">
                <a16:creationId xmlns:a16="http://schemas.microsoft.com/office/drawing/2014/main" id="{8163A6B9-2583-4ADF-B2A7-8863E9051D92}"/>
              </a:ext>
            </a:extLst>
          </p:cNvPr>
          <p:cNvSpPr>
            <a:spLocks noGrp="1" noChangeArrowheads="1"/>
          </p:cNvSpPr>
          <p:nvPr>
            <p:ph type="body" sz="half" idx="4294967295"/>
          </p:nvPr>
        </p:nvSpPr>
        <p:spPr>
          <a:xfrm>
            <a:off x="3827464" y="2197101"/>
            <a:ext cx="4840287" cy="727075"/>
          </a:xfrm>
        </p:spPr>
        <p:txBody>
          <a:bodyPr>
            <a:normAutofit/>
          </a:bodyPr>
          <a:lstStyle/>
          <a:p>
            <a:pPr marL="411480">
              <a:buNone/>
              <a:defRPr/>
            </a:pPr>
            <a:r>
              <a:rPr lang="en-AU">
                <a:latin typeface="Bookman Old Style" pitchFamily="18" charset="0"/>
              </a:rPr>
              <a:t>Effect of air on heat transfer</a:t>
            </a:r>
          </a:p>
        </p:txBody>
      </p:sp>
      <p:pic>
        <p:nvPicPr>
          <p:cNvPr id="26628" name="Picture 5">
            <a:extLst>
              <a:ext uri="{FF2B5EF4-FFF2-40B4-BE49-F238E27FC236}">
                <a16:creationId xmlns:a16="http://schemas.microsoft.com/office/drawing/2014/main" id="{AE757F7F-413A-4E0D-B84C-7883BF594969}"/>
              </a:ext>
            </a:extLst>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2809876" y="2951164"/>
            <a:ext cx="7235825" cy="3444875"/>
          </a:xfrm>
        </p:spPr>
      </p:pic>
      <p:sp>
        <p:nvSpPr>
          <p:cNvPr id="510980" name="Text Box 4">
            <a:extLst>
              <a:ext uri="{FF2B5EF4-FFF2-40B4-BE49-F238E27FC236}">
                <a16:creationId xmlns:a16="http://schemas.microsoft.com/office/drawing/2014/main" id="{8643C14E-3E62-4CAD-AFC7-F9D17A4D95D5}"/>
              </a:ext>
            </a:extLst>
          </p:cNvPr>
          <p:cNvSpPr txBox="1">
            <a:spLocks noChangeArrowheads="1"/>
          </p:cNvSpPr>
          <p:nvPr/>
        </p:nvSpPr>
        <p:spPr bwMode="auto">
          <a:xfrm>
            <a:off x="1809750" y="1571625"/>
            <a:ext cx="7061200" cy="579438"/>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8. Air vents</a:t>
            </a:r>
            <a:endParaRPr lang="en-US" sz="2800" b="1">
              <a:effectLst>
                <a:outerShdw blurRad="38100" dist="38100" dir="2700000" algn="tl">
                  <a:srgbClr val="000000"/>
                </a:outerShdw>
              </a:effectLst>
              <a:latin typeface="Bookman Old Style" pitchFamily="18" charset="0"/>
            </a:endParaRPr>
          </a:p>
        </p:txBody>
      </p:sp>
      <p:sp>
        <p:nvSpPr>
          <p:cNvPr id="10" name="Rectangle 2">
            <a:extLst>
              <a:ext uri="{FF2B5EF4-FFF2-40B4-BE49-F238E27FC236}">
                <a16:creationId xmlns:a16="http://schemas.microsoft.com/office/drawing/2014/main" id="{55D769AB-9ED2-499E-824D-4C3A9BA22647}"/>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6">
            <a:extLst>
              <a:ext uri="{FF2B5EF4-FFF2-40B4-BE49-F238E27FC236}">
                <a16:creationId xmlns:a16="http://schemas.microsoft.com/office/drawing/2014/main" id="{98B38216-DE7F-4784-899D-8E05CC0842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148AB93-5407-4D86-97A7-F2B68284B0C7}" type="slidenum">
              <a:rPr lang="en-US" altLang="en-US" sz="1200">
                <a:solidFill>
                  <a:schemeClr val="tx2"/>
                </a:solidFill>
              </a:rPr>
              <a:pPr eaLnBrk="1" hangingPunct="1"/>
              <a:t>16</a:t>
            </a:fld>
            <a:endParaRPr lang="en-US" altLang="en-US" sz="1200">
              <a:solidFill>
                <a:schemeClr val="tx2"/>
              </a:solidFill>
            </a:endParaRPr>
          </a:p>
        </p:txBody>
      </p:sp>
      <p:sp>
        <p:nvSpPr>
          <p:cNvPr id="27651" name="Rectangle 3">
            <a:extLst>
              <a:ext uri="{FF2B5EF4-FFF2-40B4-BE49-F238E27FC236}">
                <a16:creationId xmlns:a16="http://schemas.microsoft.com/office/drawing/2014/main" id="{22C39BD8-037C-4F3B-BE25-335CD2E0B322}"/>
              </a:ext>
            </a:extLst>
          </p:cNvPr>
          <p:cNvSpPr>
            <a:spLocks noGrp="1" noChangeArrowheads="1"/>
          </p:cNvSpPr>
          <p:nvPr>
            <p:ph type="body" sz="half" idx="4294967295"/>
          </p:nvPr>
        </p:nvSpPr>
        <p:spPr>
          <a:xfrm>
            <a:off x="2524126" y="2143125"/>
            <a:ext cx="7129463" cy="4114800"/>
          </a:xfrm>
        </p:spPr>
        <p:txBody>
          <a:bodyPr/>
          <a:lstStyle/>
          <a:p>
            <a:r>
              <a:rPr lang="en-AU" altLang="en-US">
                <a:latin typeface="Bookman Old Style" panose="02050604050505020204" pitchFamily="18" charset="0"/>
              </a:rPr>
              <a:t>What is condensate</a:t>
            </a:r>
          </a:p>
          <a:p>
            <a:pPr lvl="1"/>
            <a:r>
              <a:rPr lang="en-AU" altLang="en-US">
                <a:latin typeface="Bookman Old Style" panose="02050604050505020204" pitchFamily="18" charset="0"/>
              </a:rPr>
              <a:t>Distilled water with heat content</a:t>
            </a:r>
          </a:p>
          <a:p>
            <a:pPr lvl="1"/>
            <a:r>
              <a:rPr lang="en-AU" altLang="en-US">
                <a:latin typeface="Bookman Old Style" panose="02050604050505020204" pitchFamily="18" charset="0"/>
              </a:rPr>
              <a:t>Discharged from steam plant and equipment through steam traps</a:t>
            </a:r>
          </a:p>
          <a:p>
            <a:r>
              <a:rPr lang="en-AU" altLang="en-US" sz="2600">
                <a:latin typeface="Bookman Old Style" panose="02050604050505020204" pitchFamily="18" charset="0"/>
              </a:rPr>
              <a:t>Condensate recovery for</a:t>
            </a:r>
          </a:p>
          <a:p>
            <a:pPr lvl="1"/>
            <a:r>
              <a:rPr lang="en-AU" altLang="en-US">
                <a:latin typeface="Bookman Old Style" panose="02050604050505020204" pitchFamily="18" charset="0"/>
              </a:rPr>
              <a:t>Reuse in boiler feed tank, deaerator or as hot process water</a:t>
            </a:r>
          </a:p>
          <a:p>
            <a:pPr lvl="1"/>
            <a:r>
              <a:rPr lang="en-AU" altLang="en-US">
                <a:latin typeface="Bookman Old Style" panose="02050604050505020204" pitchFamily="18" charset="0"/>
              </a:rPr>
              <a:t>Heat recovery through heat exchanger</a:t>
            </a:r>
          </a:p>
        </p:txBody>
      </p:sp>
      <p:sp>
        <p:nvSpPr>
          <p:cNvPr id="570372" name="Text Box 4">
            <a:extLst>
              <a:ext uri="{FF2B5EF4-FFF2-40B4-BE49-F238E27FC236}">
                <a16:creationId xmlns:a16="http://schemas.microsoft.com/office/drawing/2014/main" id="{BA19E36C-D0E3-49F3-8AFA-0836FFBB7BFB}"/>
              </a:ext>
            </a:extLst>
          </p:cNvPr>
          <p:cNvSpPr txBox="1">
            <a:spLocks noChangeArrowheads="1"/>
          </p:cNvSpPr>
          <p:nvPr/>
        </p:nvSpPr>
        <p:spPr bwMode="auto">
          <a:xfrm>
            <a:off x="1881188" y="1357314"/>
            <a:ext cx="7061200" cy="579437"/>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9. Condensate recovery system</a:t>
            </a:r>
            <a:endParaRPr lang="en-US" sz="2800" b="1">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DF2747BA-C322-4FEA-9DC1-AD6714D243C6}"/>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E5391DD8-1157-412E-A14B-FC373CE89F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5622E9C-3AD2-4229-870D-E8637F73550F}" type="slidenum">
              <a:rPr lang="en-US" altLang="en-US" sz="1200">
                <a:solidFill>
                  <a:schemeClr val="tx2"/>
                </a:solidFill>
              </a:rPr>
              <a:pPr eaLnBrk="1" hangingPunct="1"/>
              <a:t>17</a:t>
            </a:fld>
            <a:endParaRPr lang="en-US" altLang="en-US" sz="1200">
              <a:solidFill>
                <a:schemeClr val="tx2"/>
              </a:solidFill>
            </a:endParaRPr>
          </a:p>
        </p:txBody>
      </p:sp>
      <p:graphicFrame>
        <p:nvGraphicFramePr>
          <p:cNvPr id="589916" name="Group 92">
            <a:extLst>
              <a:ext uri="{FF2B5EF4-FFF2-40B4-BE49-F238E27FC236}">
                <a16:creationId xmlns:a16="http://schemas.microsoft.com/office/drawing/2014/main" id="{2C182410-6574-4199-8FD4-4CC6CCE69602}"/>
              </a:ext>
            </a:extLst>
          </p:cNvPr>
          <p:cNvGraphicFramePr>
            <a:graphicFrameLocks noGrp="1"/>
          </p:cNvGraphicFramePr>
          <p:nvPr>
            <p:ph type="tbl" idx="4294967295"/>
          </p:nvPr>
        </p:nvGraphicFramePr>
        <p:xfrm>
          <a:off x="2667001" y="2571751"/>
          <a:ext cx="7235825" cy="4346765"/>
        </p:xfrm>
        <a:graphic>
          <a:graphicData uri="http://schemas.openxmlformats.org/drawingml/2006/table">
            <a:tbl>
              <a:tblPr/>
              <a:tblGrid>
                <a:gridCol w="1727200">
                  <a:extLst>
                    <a:ext uri="{9D8B030D-6E8A-4147-A177-3AD203B41FA5}">
                      <a16:colId xmlns:a16="http://schemas.microsoft.com/office/drawing/2014/main" val="20000"/>
                    </a:ext>
                  </a:extLst>
                </a:gridCol>
                <a:gridCol w="2570163">
                  <a:extLst>
                    <a:ext uri="{9D8B030D-6E8A-4147-A177-3AD203B41FA5}">
                      <a16:colId xmlns:a16="http://schemas.microsoft.com/office/drawing/2014/main" val="20001"/>
                    </a:ext>
                  </a:extLst>
                </a:gridCol>
                <a:gridCol w="2938462">
                  <a:extLst>
                    <a:ext uri="{9D8B030D-6E8A-4147-A177-3AD203B41FA5}">
                      <a16:colId xmlns:a16="http://schemas.microsoft.com/office/drawing/2014/main" val="20002"/>
                    </a:ext>
                  </a:extLst>
                </a:gridCol>
              </a:tblGrid>
              <a:tr h="431768">
                <a:tc>
                  <a:txBody>
                    <a:bodyPr/>
                    <a:lstStyle/>
                    <a:p>
                      <a:pPr marL="269875" marR="0" lvl="0" indent="-269875"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chemeClr val="tx1"/>
                          </a:solidFill>
                          <a:effectLst/>
                          <a:latin typeface="Bookman Old Style" pitchFamily="18" charset="0"/>
                          <a:ea typeface="宋体" pitchFamily="2" charset="-122"/>
                          <a:cs typeface="Arial" charset="0"/>
                        </a:rPr>
                        <a:t>Temperature</a:t>
                      </a:r>
                      <a:endPar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9875" marR="0" lvl="0" indent="-269875"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chemeClr val="tx1"/>
                          </a:solidFill>
                          <a:effectLst/>
                          <a:latin typeface="Bookman Old Style" pitchFamily="18" charset="0"/>
                          <a:ea typeface="宋体" pitchFamily="2" charset="-122"/>
                          <a:cs typeface="Arial" charset="0"/>
                        </a:rPr>
                        <a:t>Application</a:t>
                      </a:r>
                      <a:endPar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9875" marR="0" lvl="0" indent="-269875"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chemeClr val="tx1"/>
                          </a:solidFill>
                          <a:effectLst/>
                          <a:latin typeface="Bookman Old Style" pitchFamily="18" charset="0"/>
                          <a:ea typeface="宋体" pitchFamily="2" charset="-122"/>
                          <a:cs typeface="Arial" charset="0"/>
                        </a:rPr>
                        <a:t>Materials</a:t>
                      </a:r>
                      <a:endPar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132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3525" algn="l"/>
                          <a:tab pos="457200" algn="l"/>
                        </a:tabLst>
                      </a:pP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Low (&lt;90 </a:t>
                      </a:r>
                      <a:r>
                        <a:rPr kumimoji="0" lang="en-US" sz="1700" b="0" i="0" u="none" strike="noStrike" cap="none" normalizeH="0" baseline="30000" err="1">
                          <a:ln>
                            <a:noFill/>
                          </a:ln>
                          <a:solidFill>
                            <a:schemeClr val="tx1"/>
                          </a:solidFill>
                          <a:effectLst/>
                          <a:latin typeface="Bookman Old Style" pitchFamily="18" charset="0"/>
                          <a:ea typeface="宋体" pitchFamily="2" charset="-122"/>
                          <a:cs typeface="Arial" charset="0"/>
                        </a:rPr>
                        <a:t>o</a:t>
                      </a:r>
                      <a:r>
                        <a:rPr kumimoji="0" lang="en-US" sz="1700" b="0" i="0" u="none" strike="noStrike" cap="none" normalizeH="0" baseline="0" err="1">
                          <a:ln>
                            <a:noFill/>
                          </a:ln>
                          <a:solidFill>
                            <a:schemeClr val="tx1"/>
                          </a:solidFill>
                          <a:effectLst/>
                          <a:latin typeface="Bookman Old Style" pitchFamily="18" charset="0"/>
                          <a:ea typeface="宋体" pitchFamily="2" charset="-122"/>
                          <a:cs typeface="Arial" charset="0"/>
                        </a:rPr>
                        <a:t>C</a:t>
                      </a: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Refrigerators, cold / hot water systems, storage tanks</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Cork, wood, 85% magnesia, mineral fibers, polyurethane, expanded polystyrene</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867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Medium (90 – 325 </a:t>
                      </a:r>
                      <a:r>
                        <a:rPr kumimoji="0" lang="en-US" sz="1700" b="0" i="0" u="none" strike="noStrike" cap="none" normalizeH="0" baseline="30000" err="1">
                          <a:ln>
                            <a:noFill/>
                          </a:ln>
                          <a:solidFill>
                            <a:schemeClr val="tx1"/>
                          </a:solidFill>
                          <a:effectLst/>
                          <a:latin typeface="Bookman Old Style" pitchFamily="18" charset="0"/>
                          <a:ea typeface="宋体" pitchFamily="2" charset="-122"/>
                          <a:cs typeface="Arial" charset="0"/>
                        </a:rPr>
                        <a:t>o</a:t>
                      </a:r>
                      <a:r>
                        <a:rPr kumimoji="0" lang="en-US" sz="1700" b="0" i="0" u="none" strike="noStrike" cap="none" normalizeH="0" baseline="0" err="1">
                          <a:ln>
                            <a:noFill/>
                          </a:ln>
                          <a:solidFill>
                            <a:schemeClr val="tx1"/>
                          </a:solidFill>
                          <a:effectLst/>
                          <a:latin typeface="Bookman Old Style" pitchFamily="18" charset="0"/>
                          <a:ea typeface="宋体" pitchFamily="2" charset="-122"/>
                          <a:cs typeface="Arial" charset="0"/>
                        </a:rPr>
                        <a:t>C</a:t>
                      </a: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Low-temperature heating and steam generating equipment, steam lines, flue ducts,</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85% magnesia, asbestos, calcium silicate, mineral fibers</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867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High (&gt;325 </a:t>
                      </a:r>
                      <a:r>
                        <a:rPr kumimoji="0" lang="en-US" sz="1700" b="0" i="0" u="none" strike="noStrike" cap="none" normalizeH="0" baseline="30000">
                          <a:ln>
                            <a:noFill/>
                          </a:ln>
                          <a:solidFill>
                            <a:schemeClr val="tx1"/>
                          </a:solidFill>
                          <a:effectLst/>
                          <a:latin typeface="Bookman Old Style" pitchFamily="18" charset="0"/>
                          <a:ea typeface="宋体" pitchFamily="2" charset="-122"/>
                          <a:cs typeface="Arial" charset="0"/>
                        </a:rPr>
                        <a:t>o</a:t>
                      </a: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C)</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Boilers, super-heated steam systems, oven, driers and furnaces</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Asbestos, calcium silicate, mineral </a:t>
                      </a:r>
                      <a:r>
                        <a:rPr kumimoji="0" lang="en-US" sz="1700" b="0" i="0" u="none" strike="noStrike" cap="none" normalizeH="0" baseline="0" err="1">
                          <a:ln>
                            <a:noFill/>
                          </a:ln>
                          <a:solidFill>
                            <a:schemeClr val="tx1"/>
                          </a:solidFill>
                          <a:effectLst/>
                          <a:latin typeface="Bookman Old Style" pitchFamily="18" charset="0"/>
                          <a:ea typeface="宋体" pitchFamily="2" charset="-122"/>
                          <a:cs typeface="Arial" charset="0"/>
                        </a:rPr>
                        <a:t>fibre</a:t>
                      </a:r>
                      <a:r>
                        <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rPr>
                        <a:t>, mica, vermiculite, fireclay, silica, ceramic </a:t>
                      </a:r>
                      <a:r>
                        <a:rPr kumimoji="0" lang="en-US" sz="1700" b="0" i="0" u="none" strike="noStrike" cap="none" normalizeH="0" baseline="0" err="1">
                          <a:ln>
                            <a:noFill/>
                          </a:ln>
                          <a:solidFill>
                            <a:schemeClr val="tx1"/>
                          </a:solidFill>
                          <a:effectLst/>
                          <a:latin typeface="Bookman Old Style" pitchFamily="18" charset="0"/>
                          <a:ea typeface="宋体" pitchFamily="2" charset="-122"/>
                          <a:cs typeface="Arial" charset="0"/>
                        </a:rPr>
                        <a:t>fibre</a:t>
                      </a:r>
                      <a:endParaRPr kumimoji="0" lang="en-US" sz="1700" b="0" i="0" u="none" strike="noStrike" cap="none" normalizeH="0" baseline="0">
                        <a:ln>
                          <a:noFill/>
                        </a:ln>
                        <a:solidFill>
                          <a:schemeClr val="tx1"/>
                        </a:solidFill>
                        <a:effectLst/>
                        <a:latin typeface="Bookman Old Style" pitchFamily="18" charset="0"/>
                        <a:ea typeface="宋体" pitchFamily="2" charset="-122"/>
                        <a:cs typeface="Arial"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89828" name="Text Box 4">
            <a:extLst>
              <a:ext uri="{FF2B5EF4-FFF2-40B4-BE49-F238E27FC236}">
                <a16:creationId xmlns:a16="http://schemas.microsoft.com/office/drawing/2014/main" id="{4228235E-E650-4622-9B19-0B916861E876}"/>
              </a:ext>
            </a:extLst>
          </p:cNvPr>
          <p:cNvSpPr txBox="1">
            <a:spLocks noChangeArrowheads="1"/>
          </p:cNvSpPr>
          <p:nvPr/>
        </p:nvSpPr>
        <p:spPr bwMode="auto">
          <a:xfrm>
            <a:off x="2095500" y="1214439"/>
            <a:ext cx="7061200" cy="579437"/>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10. Insulation</a:t>
            </a:r>
            <a:endParaRPr lang="en-US" sz="2800" b="1">
              <a:effectLst>
                <a:outerShdw blurRad="38100" dist="38100" dir="2700000" algn="tl">
                  <a:srgbClr val="000000"/>
                </a:outerShdw>
              </a:effectLst>
              <a:latin typeface="Bookman Old Style" pitchFamily="18" charset="0"/>
            </a:endParaRPr>
          </a:p>
        </p:txBody>
      </p:sp>
      <p:sp>
        <p:nvSpPr>
          <p:cNvPr id="28698" name="Rectangle 91">
            <a:extLst>
              <a:ext uri="{FF2B5EF4-FFF2-40B4-BE49-F238E27FC236}">
                <a16:creationId xmlns:a16="http://schemas.microsoft.com/office/drawing/2014/main" id="{683FFE5F-80FD-416B-8FCF-F2615535DF48}"/>
              </a:ext>
            </a:extLst>
          </p:cNvPr>
          <p:cNvSpPr>
            <a:spLocks noChangeArrowheads="1"/>
          </p:cNvSpPr>
          <p:nvPr/>
        </p:nvSpPr>
        <p:spPr bwMode="auto">
          <a:xfrm>
            <a:off x="2238376" y="1928813"/>
            <a:ext cx="71294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AU" altLang="en-US" sz="2800" b="1">
                <a:latin typeface="Bookman Old Style" panose="02050604050505020204" pitchFamily="18" charset="0"/>
              </a:rPr>
              <a:t>Classification of insulators</a:t>
            </a:r>
          </a:p>
        </p:txBody>
      </p:sp>
      <p:sp>
        <p:nvSpPr>
          <p:cNvPr id="30" name="Rectangle 2">
            <a:extLst>
              <a:ext uri="{FF2B5EF4-FFF2-40B4-BE49-F238E27FC236}">
                <a16:creationId xmlns:a16="http://schemas.microsoft.com/office/drawing/2014/main" id="{E0702F77-39AF-4D12-A79E-2B35466BD540}"/>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087C428C-B3B6-475E-9A74-1A3EA044C9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1DDDCA3-4CA3-4144-AFB4-E1E0ABF51EA2}" type="slidenum">
              <a:rPr lang="en-US" altLang="en-US" sz="1200">
                <a:solidFill>
                  <a:schemeClr val="tx2"/>
                </a:solidFill>
              </a:rPr>
              <a:pPr eaLnBrk="1" hangingPunct="1"/>
              <a:t>18</a:t>
            </a:fld>
            <a:endParaRPr lang="en-US" altLang="en-US" sz="1200">
              <a:solidFill>
                <a:schemeClr val="tx2"/>
              </a:solidFill>
            </a:endParaRPr>
          </a:p>
        </p:txBody>
      </p:sp>
      <p:sp>
        <p:nvSpPr>
          <p:cNvPr id="435204" name="Oval 4">
            <a:extLst>
              <a:ext uri="{FF2B5EF4-FFF2-40B4-BE49-F238E27FC236}">
                <a16:creationId xmlns:a16="http://schemas.microsoft.com/office/drawing/2014/main" id="{15EE2192-8024-4872-BD68-601EB81EE4CE}"/>
              </a:ext>
            </a:extLst>
          </p:cNvPr>
          <p:cNvSpPr>
            <a:spLocks noChangeArrowheads="1"/>
          </p:cNvSpPr>
          <p:nvPr/>
        </p:nvSpPr>
        <p:spPr bwMode="auto">
          <a:xfrm>
            <a:off x="2095501" y="2714626"/>
            <a:ext cx="8143875" cy="785813"/>
          </a:xfrm>
          <a:prstGeom prst="ellipse">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 name="Rectangle 2">
            <a:extLst>
              <a:ext uri="{FF2B5EF4-FFF2-40B4-BE49-F238E27FC236}">
                <a16:creationId xmlns:a16="http://schemas.microsoft.com/office/drawing/2014/main" id="{DC4966EA-BFAE-40E4-8F91-2312D3A0FD4E}"/>
              </a:ext>
            </a:extLst>
          </p:cNvPr>
          <p:cNvSpPr txBox="1">
            <a:spLocks noChangeArrowheads="1"/>
          </p:cNvSpPr>
          <p:nvPr/>
        </p:nvSpPr>
        <p:spPr>
          <a:xfrm>
            <a:off x="1809750" y="357188"/>
            <a:ext cx="8858250" cy="914400"/>
          </a:xfrm>
          <a:prstGeom prst="rect">
            <a:avLst/>
          </a:prstGeom>
        </p:spPr>
        <p:txBody>
          <a:bodyPr/>
          <a:lstStyle/>
          <a:p>
            <a:pPr>
              <a:defRPr/>
            </a:pPr>
            <a:r>
              <a:rPr lang="en-AU" sz="3800" b="1">
                <a:latin typeface="Bookman Old Style" pitchFamily="18" charset="0"/>
              </a:rPr>
              <a:t>Assessment of steam distribution</a:t>
            </a:r>
            <a:endParaRPr lang="en-AU" sz="3800" b="1" spc="-100">
              <a:latin typeface="Bookman Old Style" pitchFamily="18" charset="0"/>
              <a:ea typeface="+mj-ea"/>
              <a:cs typeface="+mj-cs"/>
            </a:endParaRPr>
          </a:p>
        </p:txBody>
      </p:sp>
      <p:sp>
        <p:nvSpPr>
          <p:cNvPr id="29701" name="Rectangle 3">
            <a:extLst>
              <a:ext uri="{FF2B5EF4-FFF2-40B4-BE49-F238E27FC236}">
                <a16:creationId xmlns:a16="http://schemas.microsoft.com/office/drawing/2014/main" id="{F3F00E96-18F8-4B49-B42C-B6A92AB03609}"/>
              </a:ext>
            </a:extLst>
          </p:cNvPr>
          <p:cNvSpPr txBox="1">
            <a:spLocks noChangeArrowheads="1"/>
          </p:cNvSpPr>
          <p:nvPr/>
        </p:nvSpPr>
        <p:spPr bwMode="auto">
          <a:xfrm>
            <a:off x="1738313" y="1698626"/>
            <a:ext cx="85725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Introduction</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Steam distribution system</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Assessment of steam distribution system</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Energy efficiency opportunities</a:t>
            </a:r>
          </a:p>
          <a:p>
            <a:pPr eaLnBrk="1" hangingPunct="1">
              <a:spcBef>
                <a:spcPts val="700"/>
              </a:spcBef>
              <a:buClr>
                <a:schemeClr val="tx2"/>
              </a:buClr>
              <a:buSzPct val="95000"/>
              <a:buFont typeface="Wingdings" panose="05000000000000000000" pitchFamily="2" charset="2"/>
              <a:buChar char=""/>
            </a:pPr>
            <a:r>
              <a:rPr lang="en-US" altLang="en-US" sz="3000">
                <a:latin typeface="Bookman Old Style" panose="02050604050505020204" pitchFamily="18" charset="0"/>
              </a:rPr>
              <a:t>The Economics of Waste Heat Recovery</a:t>
            </a:r>
          </a:p>
          <a:p>
            <a:pPr eaLnBrk="1" hangingPunct="1">
              <a:spcBef>
                <a:spcPts val="700"/>
              </a:spcBef>
              <a:buClr>
                <a:schemeClr val="tx2"/>
              </a:buClr>
              <a:buSzPct val="95000"/>
              <a:buFont typeface="Wingdings" panose="05000000000000000000" pitchFamily="2" charset="2"/>
              <a:buChar char=""/>
            </a:pPr>
            <a:r>
              <a:rPr lang="en-US" altLang="en-US" sz="3000">
                <a:latin typeface="Bookman Old Style" panose="02050604050505020204" pitchFamily="18" charset="0"/>
              </a:rPr>
              <a:t>Waste Heat Recovery Equipment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200"/>
                                  </p:stCondLst>
                                  <p:childTnLst>
                                    <p:set>
                                      <p:cBhvr>
                                        <p:cTn id="6" dur="1" fill="hold">
                                          <p:stCondLst>
                                            <p:cond delay="0"/>
                                          </p:stCondLst>
                                        </p:cTn>
                                        <p:tgtEl>
                                          <p:spTgt spid="435204"/>
                                        </p:tgtEl>
                                        <p:attrNameLst>
                                          <p:attrName>style.visibility</p:attrName>
                                        </p:attrNameLst>
                                      </p:cBhvr>
                                      <p:to>
                                        <p:strVal val="visible"/>
                                      </p:to>
                                    </p:set>
                                    <p:animEffect transition="in" filter="blinds(horizontal)">
                                      <p:cBhvr>
                                        <p:cTn id="7" dur="500"/>
                                        <p:tgtEl>
                                          <p:spTgt spid="435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a:extLst>
              <a:ext uri="{FF2B5EF4-FFF2-40B4-BE49-F238E27FC236}">
                <a16:creationId xmlns:a16="http://schemas.microsoft.com/office/drawing/2014/main" id="{208E94A9-CF28-4ADD-8B3F-8B8992264C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95A41BF-EE60-4641-9918-AA4CC7C2FEDF}" type="slidenum">
              <a:rPr lang="en-US" altLang="en-US" sz="1200">
                <a:solidFill>
                  <a:schemeClr val="tx2"/>
                </a:solidFill>
              </a:rPr>
              <a:pPr eaLnBrk="1" hangingPunct="1"/>
              <a:t>19</a:t>
            </a:fld>
            <a:endParaRPr lang="en-US" altLang="en-US" sz="1200">
              <a:solidFill>
                <a:schemeClr val="tx2"/>
              </a:solidFill>
            </a:endParaRPr>
          </a:p>
        </p:txBody>
      </p:sp>
      <p:sp>
        <p:nvSpPr>
          <p:cNvPr id="8" name="Rectangle 2">
            <a:extLst>
              <a:ext uri="{FF2B5EF4-FFF2-40B4-BE49-F238E27FC236}">
                <a16:creationId xmlns:a16="http://schemas.microsoft.com/office/drawing/2014/main" id="{CF74F488-E272-4FCC-9BFC-CCC1C61EF7B7}"/>
              </a:ext>
            </a:extLst>
          </p:cNvPr>
          <p:cNvSpPr txBox="1">
            <a:spLocks noChangeArrowheads="1"/>
          </p:cNvSpPr>
          <p:nvPr/>
        </p:nvSpPr>
        <p:spPr>
          <a:xfrm>
            <a:off x="1809750" y="357188"/>
            <a:ext cx="8858250" cy="914400"/>
          </a:xfrm>
          <a:prstGeom prst="rect">
            <a:avLst/>
          </a:prstGeom>
        </p:spPr>
        <p:txBody>
          <a:bodyPr/>
          <a:lstStyle/>
          <a:p>
            <a:pPr>
              <a:defRPr/>
            </a:pPr>
            <a:r>
              <a:rPr lang="en-AU" sz="3800" b="1">
                <a:latin typeface="Bookman Old Style" pitchFamily="18" charset="0"/>
              </a:rPr>
              <a:t>Assessment of steam distribution</a:t>
            </a:r>
            <a:endParaRPr lang="en-AU" sz="3800" b="1" spc="-100">
              <a:latin typeface="Bookman Old Style" pitchFamily="18" charset="0"/>
              <a:ea typeface="+mj-ea"/>
              <a:cs typeface="+mj-cs"/>
            </a:endParaRPr>
          </a:p>
        </p:txBody>
      </p:sp>
      <p:pic>
        <p:nvPicPr>
          <p:cNvPr id="30724" name="Picture 8">
            <a:extLst>
              <a:ext uri="{FF2B5EF4-FFF2-40B4-BE49-F238E27FC236}">
                <a16:creationId xmlns:a16="http://schemas.microsoft.com/office/drawing/2014/main" id="{D00C7C4F-CDED-47C3-90D3-CFF21AD49B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8564" y="2071689"/>
            <a:ext cx="4638675"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Rectangle 4">
            <a:extLst>
              <a:ext uri="{FF2B5EF4-FFF2-40B4-BE49-F238E27FC236}">
                <a16:creationId xmlns:a16="http://schemas.microsoft.com/office/drawing/2014/main" id="{C6E4D582-97BA-415D-B932-3A5D4E20E907}"/>
              </a:ext>
            </a:extLst>
          </p:cNvPr>
          <p:cNvSpPr>
            <a:spLocks noChangeArrowheads="1"/>
          </p:cNvSpPr>
          <p:nvPr/>
        </p:nvSpPr>
        <p:spPr bwMode="auto">
          <a:xfrm>
            <a:off x="1524000" y="1143001"/>
            <a:ext cx="86439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Waste heat sources and their uses can be conveniently categorized by the temperature at which the heat is exhausted, as shown in Table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F4C7D1D6-3886-4B07-8CBE-800D01C7B4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C5CEEA2-95E9-4A13-9E29-7F34DB42831E}" type="slidenum">
              <a:rPr lang="en-US" altLang="en-US" sz="1200">
                <a:solidFill>
                  <a:schemeClr val="tx2"/>
                </a:solidFill>
              </a:rPr>
              <a:pPr eaLnBrk="1" hangingPunct="1"/>
              <a:t>2</a:t>
            </a:fld>
            <a:endParaRPr lang="en-US" altLang="en-US" sz="1200">
              <a:solidFill>
                <a:schemeClr val="tx2"/>
              </a:solidFill>
            </a:endParaRPr>
          </a:p>
        </p:txBody>
      </p:sp>
      <p:sp>
        <p:nvSpPr>
          <p:cNvPr id="13315" name="Rectangle 3">
            <a:extLst>
              <a:ext uri="{FF2B5EF4-FFF2-40B4-BE49-F238E27FC236}">
                <a16:creationId xmlns:a16="http://schemas.microsoft.com/office/drawing/2014/main" id="{EB65049D-305D-4693-8722-083C13A09D3B}"/>
              </a:ext>
            </a:extLst>
          </p:cNvPr>
          <p:cNvSpPr>
            <a:spLocks noGrp="1" noChangeArrowheads="1"/>
          </p:cNvSpPr>
          <p:nvPr>
            <p:ph idx="4294967295"/>
          </p:nvPr>
        </p:nvSpPr>
        <p:spPr>
          <a:xfrm>
            <a:off x="2309813" y="1714500"/>
            <a:ext cx="7772400" cy="4572000"/>
          </a:xfrm>
        </p:spPr>
        <p:txBody>
          <a:bodyPr/>
          <a:lstStyle/>
          <a:p>
            <a:r>
              <a:rPr lang="en-AU" altLang="en-US">
                <a:latin typeface="Bookman Old Style" panose="02050604050505020204" pitchFamily="18" charset="0"/>
              </a:rPr>
              <a:t>Introduction</a:t>
            </a:r>
          </a:p>
          <a:p>
            <a:r>
              <a:rPr lang="en-AU" altLang="en-US">
                <a:latin typeface="Bookman Old Style" panose="02050604050505020204" pitchFamily="18" charset="0"/>
              </a:rPr>
              <a:t>Steam distribution system</a:t>
            </a:r>
          </a:p>
          <a:p>
            <a:r>
              <a:rPr lang="en-AU" altLang="en-US">
                <a:latin typeface="Bookman Old Style" panose="02050604050505020204" pitchFamily="18" charset="0"/>
              </a:rPr>
              <a:t>Assessment of steam distribution system</a:t>
            </a:r>
          </a:p>
          <a:p>
            <a:r>
              <a:rPr lang="en-AU" altLang="en-US">
                <a:latin typeface="Bookman Old Style" panose="02050604050505020204" pitchFamily="18" charset="0"/>
              </a:rPr>
              <a:t>Energy efficiency opportunities</a:t>
            </a:r>
          </a:p>
          <a:p>
            <a:r>
              <a:rPr lang="en-US" altLang="en-US">
                <a:latin typeface="Bookman Old Style" panose="02050604050505020204" pitchFamily="18" charset="0"/>
              </a:rPr>
              <a:t>The Economics of Waste Heat Recovery</a:t>
            </a:r>
          </a:p>
          <a:p>
            <a:r>
              <a:rPr lang="en-US" altLang="en-US">
                <a:latin typeface="Bookman Old Style" panose="02050604050505020204" pitchFamily="18" charset="0"/>
              </a:rPr>
              <a:t>Waste Heat Recovery Equipment</a:t>
            </a:r>
          </a:p>
        </p:txBody>
      </p:sp>
      <p:sp>
        <p:nvSpPr>
          <p:cNvPr id="433156" name="Oval 4">
            <a:extLst>
              <a:ext uri="{FF2B5EF4-FFF2-40B4-BE49-F238E27FC236}">
                <a16:creationId xmlns:a16="http://schemas.microsoft.com/office/drawing/2014/main" id="{A60CA509-8FAC-4806-B844-57CDFB430ED3}"/>
              </a:ext>
            </a:extLst>
          </p:cNvPr>
          <p:cNvSpPr>
            <a:spLocks noChangeArrowheads="1"/>
          </p:cNvSpPr>
          <p:nvPr/>
        </p:nvSpPr>
        <p:spPr bwMode="auto">
          <a:xfrm>
            <a:off x="2238376" y="1714500"/>
            <a:ext cx="3382963" cy="577850"/>
          </a:xfrm>
          <a:prstGeom prst="ellipse">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1" name="Rectangle 10">
            <a:extLst>
              <a:ext uri="{FF2B5EF4-FFF2-40B4-BE49-F238E27FC236}">
                <a16:creationId xmlns:a16="http://schemas.microsoft.com/office/drawing/2014/main" id="{E64CF447-6D7A-46B2-8837-4A1CBB32E19E}"/>
              </a:ext>
            </a:extLst>
          </p:cNvPr>
          <p:cNvSpPr/>
          <p:nvPr/>
        </p:nvSpPr>
        <p:spPr>
          <a:xfrm>
            <a:off x="2738438" y="357188"/>
            <a:ext cx="7429500" cy="692150"/>
          </a:xfrm>
          <a:prstGeom prst="rect">
            <a:avLst/>
          </a:prstGeom>
        </p:spPr>
        <p:txBody>
          <a:bodyPr>
            <a:spAutoFit/>
          </a:bodyPr>
          <a:lstStyle/>
          <a:p>
            <a:pPr>
              <a:defRPr/>
            </a:pPr>
            <a:r>
              <a:rPr lang="en-US" sz="3900" b="1">
                <a:effectLst>
                  <a:outerShdw blurRad="38100" dist="38100" dir="2700000" algn="tl">
                    <a:srgbClr val="000000"/>
                  </a:outerShdw>
                </a:effectLst>
                <a:latin typeface="Bookman Old Style" pitchFamily="18" charset="0"/>
              </a:rPr>
              <a:t>Steam Distribution System</a:t>
            </a:r>
            <a:endParaRPr lang="en-US" sz="3900" b="1">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200"/>
                                  </p:stCondLst>
                                  <p:childTnLst>
                                    <p:set>
                                      <p:cBhvr>
                                        <p:cTn id="6" dur="1" fill="hold">
                                          <p:stCondLst>
                                            <p:cond delay="0"/>
                                          </p:stCondLst>
                                        </p:cTn>
                                        <p:tgtEl>
                                          <p:spTgt spid="433156"/>
                                        </p:tgtEl>
                                        <p:attrNameLst>
                                          <p:attrName>style.visibility</p:attrName>
                                        </p:attrNameLst>
                                      </p:cBhvr>
                                      <p:to>
                                        <p:strVal val="visible"/>
                                      </p:to>
                                    </p:set>
                                    <p:animEffect transition="in" filter="blinds(horizontal)">
                                      <p:cBhvr>
                                        <p:cTn id="7" dur="500"/>
                                        <p:tgtEl>
                                          <p:spTgt spid="433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a:extLst>
              <a:ext uri="{FF2B5EF4-FFF2-40B4-BE49-F238E27FC236}">
                <a16:creationId xmlns:a16="http://schemas.microsoft.com/office/drawing/2014/main" id="{EAF57D93-DD63-4179-B8C3-35011B7646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E5D8D8C-4347-4505-B107-CA003EBF3C43}" type="slidenum">
              <a:rPr lang="en-US" altLang="en-US" sz="1200">
                <a:solidFill>
                  <a:schemeClr val="tx2"/>
                </a:solidFill>
              </a:rPr>
              <a:pPr eaLnBrk="1" hangingPunct="1"/>
              <a:t>20</a:t>
            </a:fld>
            <a:endParaRPr lang="en-US" altLang="en-US" sz="1200">
              <a:solidFill>
                <a:schemeClr val="tx2"/>
              </a:solidFill>
            </a:endParaRPr>
          </a:p>
        </p:txBody>
      </p:sp>
      <p:sp>
        <p:nvSpPr>
          <p:cNvPr id="8" name="Rectangle 2">
            <a:extLst>
              <a:ext uri="{FF2B5EF4-FFF2-40B4-BE49-F238E27FC236}">
                <a16:creationId xmlns:a16="http://schemas.microsoft.com/office/drawing/2014/main" id="{DB6FEBD6-AC1B-4CCF-8D26-E819F7357A0C}"/>
              </a:ext>
            </a:extLst>
          </p:cNvPr>
          <p:cNvSpPr txBox="1">
            <a:spLocks noChangeArrowheads="1"/>
          </p:cNvSpPr>
          <p:nvPr/>
        </p:nvSpPr>
        <p:spPr>
          <a:xfrm>
            <a:off x="1809750" y="357188"/>
            <a:ext cx="8858250" cy="914400"/>
          </a:xfrm>
          <a:prstGeom prst="rect">
            <a:avLst/>
          </a:prstGeom>
        </p:spPr>
        <p:txBody>
          <a:bodyPr/>
          <a:lstStyle/>
          <a:p>
            <a:pPr>
              <a:defRPr/>
            </a:pPr>
            <a:r>
              <a:rPr lang="en-AU" sz="3800" b="1">
                <a:latin typeface="Bookman Old Style" pitchFamily="18" charset="0"/>
              </a:rPr>
              <a:t>Assessment of steam distribution</a:t>
            </a:r>
            <a:endParaRPr lang="en-AU" sz="3800" b="1" spc="-100">
              <a:latin typeface="Bookman Old Style" pitchFamily="18" charset="0"/>
              <a:ea typeface="+mj-ea"/>
              <a:cs typeface="+mj-cs"/>
            </a:endParaRPr>
          </a:p>
        </p:txBody>
      </p:sp>
      <p:sp>
        <p:nvSpPr>
          <p:cNvPr id="31748" name="Rectangle 1">
            <a:extLst>
              <a:ext uri="{FF2B5EF4-FFF2-40B4-BE49-F238E27FC236}">
                <a16:creationId xmlns:a16="http://schemas.microsoft.com/office/drawing/2014/main" id="{604A96F3-9657-4C12-812A-453AF62ACD3C}"/>
              </a:ext>
            </a:extLst>
          </p:cNvPr>
          <p:cNvSpPr>
            <a:spLocks noChangeArrowheads="1"/>
          </p:cNvSpPr>
          <p:nvPr/>
        </p:nvSpPr>
        <p:spPr bwMode="auto">
          <a:xfrm>
            <a:off x="1952625" y="1785939"/>
            <a:ext cx="8358188"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Arial" panose="020B0604020202020204" pitchFamily="34" charset="0"/>
              <a:buChar char="•"/>
            </a:pPr>
            <a:r>
              <a:rPr lang="en-US" altLang="en-US">
                <a:latin typeface="Bookman Old Style" panose="02050604050505020204" pitchFamily="18" charset="0"/>
                <a:ea typeface="Times New Roman" panose="02020603050405020304" pitchFamily="18" charset="0"/>
                <a:cs typeface="Palatino-Roman"/>
              </a:rPr>
              <a:t>    The use of waste heat to heat a fluid stream should be considered if:</a:t>
            </a:r>
          </a:p>
          <a:p>
            <a:pPr>
              <a:buFontTx/>
              <a:buChar char="•"/>
            </a:pPr>
            <a:r>
              <a:rPr lang="en-US" altLang="en-US">
                <a:latin typeface="Bookman Old Style" panose="02050604050505020204" pitchFamily="18" charset="0"/>
                <a:ea typeface="Times New Roman" panose="02020603050405020304" pitchFamily="18" charset="0"/>
                <a:cs typeface="Palatino-Roman"/>
              </a:rPr>
              <a:t>    The waste heat source is close enough to the fluid stream that the fluid temperature will still be high enough to be useful even after taking into account all   heat lost in transporting the fluid from source to stream.</a:t>
            </a:r>
            <a:endParaRPr lang="en-US" altLang="en-US">
              <a:latin typeface="Bookman Old Style" panose="02050604050505020204" pitchFamily="18" charset="0"/>
            </a:endParaRPr>
          </a:p>
          <a:p>
            <a:pPr>
              <a:buFontTx/>
              <a:buChar char="•"/>
            </a:pPr>
            <a:r>
              <a:rPr lang="en-US" altLang="en-US">
                <a:latin typeface="Bookman Old Style" panose="02050604050505020204" pitchFamily="18" charset="0"/>
                <a:cs typeface="Times New Roman" panose="02020603050405020304" pitchFamily="18" charset="0"/>
              </a:rPr>
              <a:t>     Using waste heat from the source will not create problems at the source.</a:t>
            </a:r>
            <a:endParaRPr lang="en-US" altLang="en-US">
              <a:latin typeface="Bookman Old Style" panose="02050604050505020204" pitchFamily="18" charset="0"/>
            </a:endParaRPr>
          </a:p>
          <a:p>
            <a:pPr>
              <a:buFontTx/>
              <a:buChar char="•"/>
            </a:pPr>
            <a:r>
              <a:rPr lang="en-US" altLang="en-US">
                <a:latin typeface="Bookman Old Style" panose="02050604050505020204" pitchFamily="18" charset="0"/>
                <a:cs typeface="Times New Roman" panose="02020603050405020304" pitchFamily="18" charset="0"/>
              </a:rPr>
              <a:t>The transfer of heat from the source to the stream is technically feasible.</a:t>
            </a:r>
            <a:endParaRPr lang="en-US" altLang="en-US">
              <a:latin typeface="Bookman Old Style" panose="020506040505050202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a:extLst>
              <a:ext uri="{FF2B5EF4-FFF2-40B4-BE49-F238E27FC236}">
                <a16:creationId xmlns:a16="http://schemas.microsoft.com/office/drawing/2014/main" id="{4BBD4E83-0C96-4FBB-9990-502C3F5D853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28BA9CC-6EB6-4A34-BD03-07F44AD046D9}" type="slidenum">
              <a:rPr lang="en-US" altLang="en-US" sz="1200">
                <a:solidFill>
                  <a:schemeClr val="tx2"/>
                </a:solidFill>
              </a:rPr>
              <a:pPr eaLnBrk="1" hangingPunct="1"/>
              <a:t>21</a:t>
            </a:fld>
            <a:endParaRPr lang="en-US" altLang="en-US" sz="1200">
              <a:solidFill>
                <a:schemeClr val="tx2"/>
              </a:solidFill>
            </a:endParaRPr>
          </a:p>
        </p:txBody>
      </p:sp>
      <p:sp>
        <p:nvSpPr>
          <p:cNvPr id="8" name="Rectangle 2">
            <a:extLst>
              <a:ext uri="{FF2B5EF4-FFF2-40B4-BE49-F238E27FC236}">
                <a16:creationId xmlns:a16="http://schemas.microsoft.com/office/drawing/2014/main" id="{225105F9-E3FA-4221-B511-561DB4F4993B}"/>
              </a:ext>
            </a:extLst>
          </p:cNvPr>
          <p:cNvSpPr txBox="1">
            <a:spLocks noChangeArrowheads="1"/>
          </p:cNvSpPr>
          <p:nvPr/>
        </p:nvSpPr>
        <p:spPr>
          <a:xfrm>
            <a:off x="1809750" y="357188"/>
            <a:ext cx="8858250" cy="914400"/>
          </a:xfrm>
          <a:prstGeom prst="rect">
            <a:avLst/>
          </a:prstGeom>
        </p:spPr>
        <p:txBody>
          <a:bodyPr/>
          <a:lstStyle/>
          <a:p>
            <a:pPr>
              <a:defRPr/>
            </a:pPr>
            <a:r>
              <a:rPr lang="en-AU" sz="3800" b="1">
                <a:latin typeface="Bookman Old Style" pitchFamily="18" charset="0"/>
              </a:rPr>
              <a:t>Assessment of steam distribution</a:t>
            </a:r>
            <a:endParaRPr lang="en-AU" sz="3800" b="1" spc="-100">
              <a:latin typeface="Bookman Old Style" pitchFamily="18" charset="0"/>
              <a:ea typeface="+mj-ea"/>
              <a:cs typeface="+mj-cs"/>
            </a:endParaRPr>
          </a:p>
        </p:txBody>
      </p:sp>
      <p:pic>
        <p:nvPicPr>
          <p:cNvPr id="32772" name="Picture 4">
            <a:extLst>
              <a:ext uri="{FF2B5EF4-FFF2-40B4-BE49-F238E27FC236}">
                <a16:creationId xmlns:a16="http://schemas.microsoft.com/office/drawing/2014/main" id="{9DAE7CD2-A440-4EEE-9B65-C9757A1F7D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7164" y="1143000"/>
            <a:ext cx="4414837" cy="536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a:extLst>
              <a:ext uri="{FF2B5EF4-FFF2-40B4-BE49-F238E27FC236}">
                <a16:creationId xmlns:a16="http://schemas.microsoft.com/office/drawing/2014/main" id="{5342CE0C-7514-4F45-B71C-D6125C03B2A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351D544-970E-42A2-80D1-1C99C0E806D3}" type="slidenum">
              <a:rPr lang="en-US" altLang="en-US" sz="1200">
                <a:solidFill>
                  <a:schemeClr val="tx2"/>
                </a:solidFill>
              </a:rPr>
              <a:pPr eaLnBrk="1" hangingPunct="1"/>
              <a:t>22</a:t>
            </a:fld>
            <a:endParaRPr lang="en-US" altLang="en-US" sz="1200">
              <a:solidFill>
                <a:schemeClr val="tx2"/>
              </a:solidFill>
            </a:endParaRPr>
          </a:p>
        </p:txBody>
      </p:sp>
      <p:sp>
        <p:nvSpPr>
          <p:cNvPr id="436228" name="Oval 4">
            <a:extLst>
              <a:ext uri="{FF2B5EF4-FFF2-40B4-BE49-F238E27FC236}">
                <a16:creationId xmlns:a16="http://schemas.microsoft.com/office/drawing/2014/main" id="{6BEF58BF-3527-49BF-BC62-415D12EDE6EE}"/>
              </a:ext>
            </a:extLst>
          </p:cNvPr>
          <p:cNvSpPr>
            <a:spLocks noChangeArrowheads="1"/>
          </p:cNvSpPr>
          <p:nvPr/>
        </p:nvSpPr>
        <p:spPr bwMode="auto">
          <a:xfrm>
            <a:off x="2452688" y="3714751"/>
            <a:ext cx="6678612" cy="792163"/>
          </a:xfrm>
          <a:prstGeom prst="ellipse">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 name="Rectangle 2">
            <a:extLst>
              <a:ext uri="{FF2B5EF4-FFF2-40B4-BE49-F238E27FC236}">
                <a16:creationId xmlns:a16="http://schemas.microsoft.com/office/drawing/2014/main" id="{82FA1030-D618-450D-83FA-CBFE667DE5BB}"/>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
        <p:nvSpPr>
          <p:cNvPr id="33797" name="Rectangle 3">
            <a:extLst>
              <a:ext uri="{FF2B5EF4-FFF2-40B4-BE49-F238E27FC236}">
                <a16:creationId xmlns:a16="http://schemas.microsoft.com/office/drawing/2014/main" id="{7D40BC79-F22E-4041-BCA1-F3DB14E6C5D7}"/>
              </a:ext>
            </a:extLst>
          </p:cNvPr>
          <p:cNvSpPr txBox="1">
            <a:spLocks noChangeArrowheads="1"/>
          </p:cNvSpPr>
          <p:nvPr/>
        </p:nvSpPr>
        <p:spPr bwMode="auto">
          <a:xfrm>
            <a:off x="2309813" y="17145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Introduction</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Steam distribution system</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Assessment of steam distribution system</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Energy efficiency opportunities</a:t>
            </a:r>
          </a:p>
          <a:p>
            <a:pPr eaLnBrk="1" hangingPunct="1">
              <a:spcBef>
                <a:spcPts val="700"/>
              </a:spcBef>
              <a:buClr>
                <a:schemeClr val="tx2"/>
              </a:buClr>
              <a:buSzPct val="95000"/>
              <a:buFont typeface="Wingdings" panose="05000000000000000000" pitchFamily="2" charset="2"/>
              <a:buChar char=""/>
            </a:pPr>
            <a:r>
              <a:rPr lang="en-US" altLang="en-US" sz="3000">
                <a:latin typeface="Bookman Old Style" panose="02050604050505020204" pitchFamily="18" charset="0"/>
              </a:rPr>
              <a:t>The Economics of Waste Heat Recovery</a:t>
            </a:r>
          </a:p>
          <a:p>
            <a:pPr eaLnBrk="1" hangingPunct="1">
              <a:spcBef>
                <a:spcPts val="700"/>
              </a:spcBef>
              <a:buClr>
                <a:schemeClr val="tx2"/>
              </a:buClr>
              <a:buSzPct val="95000"/>
              <a:buFont typeface="Wingdings" panose="05000000000000000000" pitchFamily="2" charset="2"/>
              <a:buChar char=""/>
            </a:pPr>
            <a:r>
              <a:rPr lang="en-US" altLang="en-US" sz="3000">
                <a:latin typeface="Bookman Old Style" panose="02050604050505020204" pitchFamily="18" charset="0"/>
              </a:rPr>
              <a:t>Waste Heat Recovery Equipment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200"/>
                                  </p:stCondLst>
                                  <p:childTnLst>
                                    <p:set>
                                      <p:cBhvr>
                                        <p:cTn id="6" dur="1" fill="hold">
                                          <p:stCondLst>
                                            <p:cond delay="0"/>
                                          </p:stCondLst>
                                        </p:cTn>
                                        <p:tgtEl>
                                          <p:spTgt spid="436228"/>
                                        </p:tgtEl>
                                        <p:attrNameLst>
                                          <p:attrName>style.visibility</p:attrName>
                                        </p:attrNameLst>
                                      </p:cBhvr>
                                      <p:to>
                                        <p:strVal val="visible"/>
                                      </p:to>
                                    </p:set>
                                    <p:animEffect transition="in" filter="blinds(horizontal)">
                                      <p:cBhvr>
                                        <p:cTn id="7" dur="500"/>
                                        <p:tgtEl>
                                          <p:spTgt spid="436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a:extLst>
              <a:ext uri="{FF2B5EF4-FFF2-40B4-BE49-F238E27FC236}">
                <a16:creationId xmlns:a16="http://schemas.microsoft.com/office/drawing/2014/main" id="{44DC5617-2643-4CED-AC75-7BE77A58E9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75C863F-BC87-45BC-8E1E-B23291584D09}" type="slidenum">
              <a:rPr lang="en-US" altLang="en-US" sz="1200">
                <a:solidFill>
                  <a:schemeClr val="tx2"/>
                </a:solidFill>
              </a:rPr>
              <a:pPr eaLnBrk="1" hangingPunct="1"/>
              <a:t>23</a:t>
            </a:fld>
            <a:endParaRPr lang="en-US" altLang="en-US" sz="1200">
              <a:solidFill>
                <a:schemeClr val="tx2"/>
              </a:solidFill>
            </a:endParaRPr>
          </a:p>
        </p:txBody>
      </p:sp>
      <p:sp>
        <p:nvSpPr>
          <p:cNvPr id="34819" name="Rectangle 3">
            <a:extLst>
              <a:ext uri="{FF2B5EF4-FFF2-40B4-BE49-F238E27FC236}">
                <a16:creationId xmlns:a16="http://schemas.microsoft.com/office/drawing/2014/main" id="{5EAD064A-A92D-48AE-8404-D932151AFB60}"/>
              </a:ext>
            </a:extLst>
          </p:cNvPr>
          <p:cNvSpPr>
            <a:spLocks noGrp="1" noChangeArrowheads="1"/>
          </p:cNvSpPr>
          <p:nvPr>
            <p:ph idx="4294967295"/>
          </p:nvPr>
        </p:nvSpPr>
        <p:spPr>
          <a:xfrm>
            <a:off x="2381251" y="1428750"/>
            <a:ext cx="7129463" cy="4967288"/>
          </a:xfrm>
        </p:spPr>
        <p:txBody>
          <a:bodyPr/>
          <a:lstStyle/>
          <a:p>
            <a:pPr marL="533400" indent="-533400">
              <a:spcBef>
                <a:spcPct val="30000"/>
              </a:spcBef>
              <a:buFontTx/>
              <a:buAutoNum type="arabicPeriod"/>
            </a:pPr>
            <a:r>
              <a:rPr lang="en-AU" altLang="en-US" sz="2100" b="1">
                <a:latin typeface="Bookman Old Style" panose="02050604050505020204" pitchFamily="18" charset="0"/>
              </a:rPr>
              <a:t>Manage steam traps</a:t>
            </a:r>
          </a:p>
          <a:p>
            <a:pPr marL="533400" indent="-533400">
              <a:spcBef>
                <a:spcPct val="30000"/>
              </a:spcBef>
              <a:buFontTx/>
              <a:buAutoNum type="arabicPeriod"/>
            </a:pPr>
            <a:r>
              <a:rPr lang="en-AU" altLang="en-US" sz="2100" b="1">
                <a:latin typeface="Bookman Old Style" panose="02050604050505020204" pitchFamily="18" charset="0"/>
              </a:rPr>
              <a:t>Avoid steam leaks</a:t>
            </a:r>
          </a:p>
          <a:p>
            <a:pPr marL="533400" indent="-533400">
              <a:spcBef>
                <a:spcPct val="30000"/>
              </a:spcBef>
              <a:buFontTx/>
              <a:buAutoNum type="arabicPeriod"/>
            </a:pPr>
            <a:r>
              <a:rPr lang="en-AU" altLang="en-US" sz="2100" b="1">
                <a:latin typeface="Bookman Old Style" panose="02050604050505020204" pitchFamily="18" charset="0"/>
              </a:rPr>
              <a:t>Provide dry steam for process</a:t>
            </a:r>
          </a:p>
          <a:p>
            <a:pPr marL="533400" indent="-533400">
              <a:spcBef>
                <a:spcPct val="30000"/>
              </a:spcBef>
              <a:buFontTx/>
              <a:buAutoNum type="arabicPeriod"/>
            </a:pPr>
            <a:r>
              <a:rPr lang="en-AU" altLang="en-US" sz="2100" b="1">
                <a:latin typeface="Bookman Old Style" panose="02050604050505020204" pitchFamily="18" charset="0"/>
              </a:rPr>
              <a:t>Utilize steam at lowest acceptable pressure</a:t>
            </a:r>
          </a:p>
          <a:p>
            <a:pPr marL="533400" indent="-533400">
              <a:spcBef>
                <a:spcPct val="30000"/>
              </a:spcBef>
              <a:buFontTx/>
              <a:buAutoNum type="arabicPeriod"/>
            </a:pPr>
            <a:r>
              <a:rPr lang="en-AU" altLang="en-US" sz="2100" b="1">
                <a:latin typeface="Bookman Old Style" panose="02050604050505020204" pitchFamily="18" charset="0"/>
              </a:rPr>
              <a:t>Proper utilization of directly injected steam</a:t>
            </a:r>
          </a:p>
          <a:p>
            <a:pPr marL="533400" indent="-533400">
              <a:spcBef>
                <a:spcPct val="30000"/>
              </a:spcBef>
              <a:buFontTx/>
              <a:buAutoNum type="arabicPeriod"/>
            </a:pPr>
            <a:r>
              <a:rPr lang="en-AU" altLang="en-US" sz="2100" b="1">
                <a:latin typeface="Bookman Old Style" panose="02050604050505020204" pitchFamily="18" charset="0"/>
              </a:rPr>
              <a:t>Minimize heat transfer barriers</a:t>
            </a:r>
          </a:p>
          <a:p>
            <a:pPr marL="533400" indent="-533400">
              <a:spcBef>
                <a:spcPct val="30000"/>
              </a:spcBef>
              <a:buFontTx/>
              <a:buAutoNum type="arabicPeriod"/>
            </a:pPr>
            <a:r>
              <a:rPr lang="en-AU" altLang="en-US" sz="2100" b="1">
                <a:latin typeface="Bookman Old Style" panose="02050604050505020204" pitchFamily="18" charset="0"/>
              </a:rPr>
              <a:t>Minimize water hammer</a:t>
            </a:r>
          </a:p>
          <a:p>
            <a:pPr marL="533400" indent="-533400">
              <a:spcBef>
                <a:spcPct val="30000"/>
              </a:spcBef>
              <a:buFontTx/>
              <a:buAutoNum type="arabicPeriod"/>
            </a:pPr>
            <a:r>
              <a:rPr lang="en-AU" altLang="en-US" sz="2100" b="1">
                <a:latin typeface="Bookman Old Style" panose="02050604050505020204" pitchFamily="18" charset="0"/>
              </a:rPr>
              <a:t>Insulate pipelines and equipment</a:t>
            </a:r>
          </a:p>
          <a:p>
            <a:pPr marL="533400" indent="-533400">
              <a:spcBef>
                <a:spcPct val="30000"/>
              </a:spcBef>
              <a:buFontTx/>
              <a:buAutoNum type="arabicPeriod"/>
            </a:pPr>
            <a:r>
              <a:rPr lang="en-AU" altLang="en-US" sz="2100" b="1">
                <a:latin typeface="Bookman Old Style" panose="02050604050505020204" pitchFamily="18" charset="0"/>
              </a:rPr>
              <a:t>Improve condensate recovery</a:t>
            </a:r>
          </a:p>
          <a:p>
            <a:pPr marL="533400" indent="-533400">
              <a:spcBef>
                <a:spcPct val="30000"/>
              </a:spcBef>
              <a:buFontTx/>
              <a:buAutoNum type="arabicPeriod"/>
            </a:pPr>
            <a:r>
              <a:rPr lang="en-AU" altLang="en-US" sz="2100" b="1">
                <a:latin typeface="Bookman Old Style" panose="02050604050505020204" pitchFamily="18" charset="0"/>
              </a:rPr>
              <a:t>Recover flash steam</a:t>
            </a:r>
          </a:p>
          <a:p>
            <a:pPr marL="533400" indent="-533400">
              <a:spcBef>
                <a:spcPct val="30000"/>
              </a:spcBef>
              <a:buFontTx/>
              <a:buAutoNum type="arabicPeriod"/>
            </a:pPr>
            <a:r>
              <a:rPr lang="en-AU" altLang="en-US" sz="2100" b="1">
                <a:latin typeface="Bookman Old Style" panose="02050604050505020204" pitchFamily="18" charset="0"/>
              </a:rPr>
              <a:t>Reuse low pressure steam</a:t>
            </a:r>
          </a:p>
        </p:txBody>
      </p:sp>
      <p:sp>
        <p:nvSpPr>
          <p:cNvPr id="7" name="Rectangle 2">
            <a:extLst>
              <a:ext uri="{FF2B5EF4-FFF2-40B4-BE49-F238E27FC236}">
                <a16:creationId xmlns:a16="http://schemas.microsoft.com/office/drawing/2014/main" id="{E1251F69-E8E6-476B-A2D9-2C53EA98CFFA}"/>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a:extLst>
              <a:ext uri="{FF2B5EF4-FFF2-40B4-BE49-F238E27FC236}">
                <a16:creationId xmlns:a16="http://schemas.microsoft.com/office/drawing/2014/main" id="{BC427332-B557-4953-AE95-C3D3AD4C3E7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952DF65-335E-4FF6-942C-43E5986415D1}" type="slidenum">
              <a:rPr lang="en-US" altLang="en-US" sz="1200">
                <a:solidFill>
                  <a:schemeClr val="tx2"/>
                </a:solidFill>
              </a:rPr>
              <a:pPr eaLnBrk="1" hangingPunct="1"/>
              <a:t>24</a:t>
            </a:fld>
            <a:endParaRPr lang="en-US" altLang="en-US" sz="1200">
              <a:solidFill>
                <a:schemeClr val="tx2"/>
              </a:solidFill>
            </a:endParaRPr>
          </a:p>
        </p:txBody>
      </p:sp>
      <p:sp>
        <p:nvSpPr>
          <p:cNvPr id="608259" name="Rectangle 3">
            <a:extLst>
              <a:ext uri="{FF2B5EF4-FFF2-40B4-BE49-F238E27FC236}">
                <a16:creationId xmlns:a16="http://schemas.microsoft.com/office/drawing/2014/main" id="{05070DBA-4453-4FD1-886C-A724DB16C454}"/>
              </a:ext>
            </a:extLst>
          </p:cNvPr>
          <p:cNvSpPr>
            <a:spLocks noGrp="1" noChangeArrowheads="1"/>
          </p:cNvSpPr>
          <p:nvPr>
            <p:ph idx="4294967295"/>
          </p:nvPr>
        </p:nvSpPr>
        <p:spPr>
          <a:xfrm>
            <a:off x="2238376" y="2214563"/>
            <a:ext cx="7129463" cy="4114800"/>
          </a:xfrm>
        </p:spPr>
        <p:txBody>
          <a:bodyPr>
            <a:normAutofit/>
          </a:bodyPr>
          <a:lstStyle/>
          <a:p>
            <a:pPr marL="411480">
              <a:buFont typeface="Wingdings"/>
              <a:buChar char=""/>
              <a:defRPr/>
            </a:pPr>
            <a:r>
              <a:rPr lang="en-AU">
                <a:latin typeface="Bookman Old Style" pitchFamily="18" charset="0"/>
              </a:rPr>
              <a:t>Testing of steam traps</a:t>
            </a:r>
          </a:p>
          <a:p>
            <a:pPr marL="740664" lvl="1">
              <a:buFont typeface="Wingdings"/>
              <a:buChar char=""/>
              <a:defRPr/>
            </a:pPr>
            <a:r>
              <a:rPr lang="en-AU">
                <a:latin typeface="Bookman Old Style" pitchFamily="18" charset="0"/>
              </a:rPr>
              <a:t>Visual: flow and flow variations</a:t>
            </a:r>
          </a:p>
          <a:p>
            <a:pPr marL="740664" lvl="1">
              <a:buFont typeface="Wingdings"/>
              <a:buChar char=""/>
              <a:defRPr/>
            </a:pPr>
            <a:r>
              <a:rPr lang="en-AU">
                <a:latin typeface="Bookman Old Style" pitchFamily="18" charset="0"/>
              </a:rPr>
              <a:t>Sound: check sound created by flow</a:t>
            </a:r>
          </a:p>
          <a:p>
            <a:pPr marL="740664" lvl="1">
              <a:buFont typeface="Wingdings"/>
              <a:buChar char=""/>
              <a:defRPr/>
            </a:pPr>
            <a:r>
              <a:rPr lang="en-AU">
                <a:latin typeface="Bookman Old Style" pitchFamily="18" charset="0"/>
              </a:rPr>
              <a:t>Temperature: discharge temperature on outlet</a:t>
            </a:r>
          </a:p>
          <a:p>
            <a:pPr marL="740664" lvl="1">
              <a:buFont typeface="Wingdings"/>
              <a:buChar char=""/>
              <a:defRPr/>
            </a:pPr>
            <a:r>
              <a:rPr lang="en-AU">
                <a:latin typeface="Bookman Old Style" pitchFamily="18" charset="0"/>
              </a:rPr>
              <a:t>Integrated: measures conductivity</a:t>
            </a:r>
          </a:p>
          <a:p>
            <a:pPr marL="411480">
              <a:buFont typeface="Wingdings"/>
              <a:buChar char=""/>
              <a:defRPr/>
            </a:pPr>
            <a:r>
              <a:rPr lang="en-AU">
                <a:latin typeface="Bookman Old Style" pitchFamily="18" charset="0"/>
              </a:rPr>
              <a:t>Routine maintenance</a:t>
            </a:r>
          </a:p>
          <a:p>
            <a:pPr marL="411480">
              <a:buFont typeface="Wingdings"/>
              <a:buChar char=""/>
              <a:defRPr/>
            </a:pPr>
            <a:r>
              <a:rPr lang="en-AU">
                <a:latin typeface="Bookman Old Style" pitchFamily="18" charset="0"/>
              </a:rPr>
              <a:t>Replacement of internal parts</a:t>
            </a:r>
          </a:p>
          <a:p>
            <a:pPr marL="411480">
              <a:buFont typeface="Wingdings"/>
              <a:buChar char=""/>
              <a:defRPr/>
            </a:pPr>
            <a:r>
              <a:rPr lang="en-AU">
                <a:latin typeface="Bookman Old Style" pitchFamily="18" charset="0"/>
              </a:rPr>
              <a:t>Replacement of traps</a:t>
            </a:r>
          </a:p>
        </p:txBody>
      </p:sp>
      <p:sp>
        <p:nvSpPr>
          <p:cNvPr id="608260" name="Text Box 4">
            <a:extLst>
              <a:ext uri="{FF2B5EF4-FFF2-40B4-BE49-F238E27FC236}">
                <a16:creationId xmlns:a16="http://schemas.microsoft.com/office/drawing/2014/main" id="{6562BC43-A194-474F-9F39-4E00FBFC9D9C}"/>
              </a:ext>
            </a:extLst>
          </p:cNvPr>
          <p:cNvSpPr txBox="1">
            <a:spLocks noChangeArrowheads="1"/>
          </p:cNvSpPr>
          <p:nvPr/>
        </p:nvSpPr>
        <p:spPr bwMode="auto">
          <a:xfrm>
            <a:off x="2095500" y="1357314"/>
            <a:ext cx="7061200" cy="579437"/>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1. Manage steam traps</a:t>
            </a:r>
            <a:endParaRPr lang="en-US" sz="2800" b="1">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C553A34D-D3EF-4059-A56E-4DB1642BE8A4}"/>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6">
            <a:extLst>
              <a:ext uri="{FF2B5EF4-FFF2-40B4-BE49-F238E27FC236}">
                <a16:creationId xmlns:a16="http://schemas.microsoft.com/office/drawing/2014/main" id="{FF3C1EBA-45C8-4668-BC8F-38C9D592060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DF4AABF-793E-4F7E-852A-946C3B51BF87}" type="slidenum">
              <a:rPr lang="en-US" altLang="en-US" sz="1200">
                <a:solidFill>
                  <a:schemeClr val="tx2"/>
                </a:solidFill>
              </a:rPr>
              <a:pPr eaLnBrk="1" hangingPunct="1"/>
              <a:t>25</a:t>
            </a:fld>
            <a:endParaRPr lang="en-US" altLang="en-US" sz="1200">
              <a:solidFill>
                <a:schemeClr val="tx2"/>
              </a:solidFill>
            </a:endParaRPr>
          </a:p>
        </p:txBody>
      </p:sp>
      <p:sp>
        <p:nvSpPr>
          <p:cNvPr id="651267" name="Rectangle 3">
            <a:extLst>
              <a:ext uri="{FF2B5EF4-FFF2-40B4-BE49-F238E27FC236}">
                <a16:creationId xmlns:a16="http://schemas.microsoft.com/office/drawing/2014/main" id="{49E7DD38-4701-42E7-80C9-92F7AB05D03D}"/>
              </a:ext>
            </a:extLst>
          </p:cNvPr>
          <p:cNvSpPr>
            <a:spLocks noGrp="1" noChangeArrowheads="1"/>
          </p:cNvSpPr>
          <p:nvPr>
            <p:ph type="body" sz="half" idx="4294967295"/>
          </p:nvPr>
        </p:nvSpPr>
        <p:spPr>
          <a:xfrm>
            <a:off x="2166938" y="2214564"/>
            <a:ext cx="7715250" cy="4143375"/>
          </a:xfrm>
        </p:spPr>
        <p:txBody>
          <a:bodyPr/>
          <a:lstStyle/>
          <a:p>
            <a:r>
              <a:rPr lang="en-AU" altLang="en-US" sz="2400">
                <a:latin typeface="Bookman Old Style" panose="02050604050505020204" pitchFamily="18" charset="0"/>
              </a:rPr>
              <a:t>Repair leaks</a:t>
            </a:r>
          </a:p>
          <a:p>
            <a:r>
              <a:rPr lang="en-AU" altLang="en-US" sz="2400">
                <a:latin typeface="Bookman Old Style" panose="02050604050505020204" pitchFamily="18" charset="0"/>
              </a:rPr>
              <a:t>Regular leak detection program</a:t>
            </a:r>
          </a:p>
          <a:p>
            <a:r>
              <a:rPr lang="en-AU" altLang="en-US" sz="2400">
                <a:latin typeface="Bookman Old Style" panose="02050604050505020204" pitchFamily="18" charset="0"/>
              </a:rPr>
              <a:t>Replace flanged joints by welded joints</a:t>
            </a:r>
          </a:p>
          <a:p>
            <a:r>
              <a:rPr lang="en-AU" altLang="en-US" sz="2400">
                <a:latin typeface="Bookman Old Style" panose="02050604050505020204" pitchFamily="18" charset="0"/>
              </a:rPr>
              <a:t>Leakage estimate</a:t>
            </a:r>
          </a:p>
          <a:p>
            <a:pPr lvl="1"/>
            <a:r>
              <a:rPr lang="en-AU" altLang="en-US" sz="2000">
                <a:latin typeface="Bookman Old Style" panose="02050604050505020204" pitchFamily="18" charset="0"/>
              </a:rPr>
              <a:t>Plume length 1400 mm</a:t>
            </a:r>
          </a:p>
          <a:p>
            <a:pPr lvl="1"/>
            <a:r>
              <a:rPr lang="en-AU" altLang="en-US" sz="2000">
                <a:latin typeface="Bookman Old Style" panose="02050604050505020204" pitchFamily="18" charset="0"/>
              </a:rPr>
              <a:t>Steam loss 40 kg/hr</a:t>
            </a:r>
          </a:p>
        </p:txBody>
      </p:sp>
      <p:pic>
        <p:nvPicPr>
          <p:cNvPr id="651269" name="Picture 5">
            <a:extLst>
              <a:ext uri="{FF2B5EF4-FFF2-40B4-BE49-F238E27FC236}">
                <a16:creationId xmlns:a16="http://schemas.microsoft.com/office/drawing/2014/main" id="{C31FA58B-8D97-4715-AF53-EC9DA3512202}"/>
              </a:ext>
            </a:extLst>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7024689" y="3714751"/>
            <a:ext cx="3006725" cy="2708275"/>
          </a:xfrm>
        </p:spPr>
      </p:pic>
      <p:sp>
        <p:nvSpPr>
          <p:cNvPr id="651268" name="Text Box 4">
            <a:extLst>
              <a:ext uri="{FF2B5EF4-FFF2-40B4-BE49-F238E27FC236}">
                <a16:creationId xmlns:a16="http://schemas.microsoft.com/office/drawing/2014/main" id="{013D5714-323B-4652-B557-0A6AAB094C6F}"/>
              </a:ext>
            </a:extLst>
          </p:cNvPr>
          <p:cNvSpPr txBox="1">
            <a:spLocks noChangeArrowheads="1"/>
          </p:cNvSpPr>
          <p:nvPr/>
        </p:nvSpPr>
        <p:spPr bwMode="auto">
          <a:xfrm>
            <a:off x="1952626" y="1285875"/>
            <a:ext cx="5357813" cy="579438"/>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2. Avoid steam leaks</a:t>
            </a:r>
            <a:endParaRPr lang="en-US" sz="2800" b="1">
              <a:effectLst>
                <a:outerShdw blurRad="38100" dist="38100" dir="2700000" algn="tl">
                  <a:srgbClr val="000000"/>
                </a:outerShdw>
              </a:effectLst>
              <a:latin typeface="Bookman Old Style" pitchFamily="18" charset="0"/>
            </a:endParaRPr>
          </a:p>
        </p:txBody>
      </p:sp>
      <p:sp>
        <p:nvSpPr>
          <p:cNvPr id="651271" name="Line 7">
            <a:extLst>
              <a:ext uri="{FF2B5EF4-FFF2-40B4-BE49-F238E27FC236}">
                <a16:creationId xmlns:a16="http://schemas.microsoft.com/office/drawing/2014/main" id="{8DE346F1-539E-412B-A456-81184235553E}"/>
              </a:ext>
            </a:extLst>
          </p:cNvPr>
          <p:cNvSpPr>
            <a:spLocks noChangeShapeType="1"/>
          </p:cNvSpPr>
          <p:nvPr/>
        </p:nvSpPr>
        <p:spPr bwMode="auto">
          <a:xfrm flipV="1">
            <a:off x="7667626" y="5184775"/>
            <a:ext cx="1643063" cy="46038"/>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1274" name="Line 10">
            <a:extLst>
              <a:ext uri="{FF2B5EF4-FFF2-40B4-BE49-F238E27FC236}">
                <a16:creationId xmlns:a16="http://schemas.microsoft.com/office/drawing/2014/main" id="{257C417D-E7F7-4EF2-8BDE-ED4E12A779A4}"/>
              </a:ext>
            </a:extLst>
          </p:cNvPr>
          <p:cNvSpPr>
            <a:spLocks noChangeShapeType="1"/>
          </p:cNvSpPr>
          <p:nvPr/>
        </p:nvSpPr>
        <p:spPr bwMode="auto">
          <a:xfrm flipV="1">
            <a:off x="9239250" y="5286375"/>
            <a:ext cx="0" cy="6477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Rectangle 2">
            <a:extLst>
              <a:ext uri="{FF2B5EF4-FFF2-40B4-BE49-F238E27FC236}">
                <a16:creationId xmlns:a16="http://schemas.microsoft.com/office/drawing/2014/main" id="{E8FEA501-5261-4670-AAA8-78534E36840D}"/>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12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126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126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127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126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512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a:extLst>
              <a:ext uri="{FF2B5EF4-FFF2-40B4-BE49-F238E27FC236}">
                <a16:creationId xmlns:a16="http://schemas.microsoft.com/office/drawing/2014/main" id="{80B97654-5647-480F-A0C3-39CE679806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6A9809E-F31F-472C-A716-8A1C415A5BDB}" type="slidenum">
              <a:rPr lang="en-US" altLang="en-US" sz="1200">
                <a:solidFill>
                  <a:schemeClr val="tx2"/>
                </a:solidFill>
              </a:rPr>
              <a:pPr eaLnBrk="1" hangingPunct="1"/>
              <a:t>26</a:t>
            </a:fld>
            <a:endParaRPr lang="en-US" altLang="en-US" sz="1200">
              <a:solidFill>
                <a:schemeClr val="tx2"/>
              </a:solidFill>
            </a:endParaRPr>
          </a:p>
        </p:txBody>
      </p:sp>
      <p:sp>
        <p:nvSpPr>
          <p:cNvPr id="610307" name="Rectangle 3">
            <a:extLst>
              <a:ext uri="{FF2B5EF4-FFF2-40B4-BE49-F238E27FC236}">
                <a16:creationId xmlns:a16="http://schemas.microsoft.com/office/drawing/2014/main" id="{4CAA7C48-2EB2-445E-B41B-9B38843BB061}"/>
              </a:ext>
            </a:extLst>
          </p:cNvPr>
          <p:cNvSpPr>
            <a:spLocks noGrp="1" noChangeArrowheads="1"/>
          </p:cNvSpPr>
          <p:nvPr>
            <p:ph idx="4294967295"/>
          </p:nvPr>
        </p:nvSpPr>
        <p:spPr>
          <a:xfrm>
            <a:off x="2381251" y="2357438"/>
            <a:ext cx="7129463" cy="4114800"/>
          </a:xfrm>
        </p:spPr>
        <p:txBody>
          <a:bodyPr>
            <a:normAutofit/>
          </a:bodyPr>
          <a:lstStyle/>
          <a:p>
            <a:pPr marL="411480">
              <a:lnSpc>
                <a:spcPct val="90000"/>
              </a:lnSpc>
              <a:buFont typeface="Wingdings"/>
              <a:buChar char=""/>
              <a:defRPr/>
            </a:pPr>
            <a:r>
              <a:rPr lang="en-AU">
                <a:latin typeface="Bookman Old Style" pitchFamily="18" charset="0"/>
              </a:rPr>
              <a:t>Dry saturated steam is best steam</a:t>
            </a:r>
          </a:p>
          <a:p>
            <a:pPr marL="740664" lvl="1">
              <a:lnSpc>
                <a:spcPct val="90000"/>
              </a:lnSpc>
              <a:buFont typeface="Wingdings"/>
              <a:buChar char=""/>
              <a:defRPr/>
            </a:pPr>
            <a:r>
              <a:rPr lang="en-AU">
                <a:latin typeface="Bookman Old Style" pitchFamily="18" charset="0"/>
              </a:rPr>
              <a:t>Wet steam reduces total heat in steam and prevents heat transfer</a:t>
            </a:r>
          </a:p>
          <a:p>
            <a:pPr marL="740664" lvl="1">
              <a:lnSpc>
                <a:spcPct val="90000"/>
              </a:lnSpc>
              <a:buFont typeface="Wingdings"/>
              <a:buChar char=""/>
              <a:defRPr/>
            </a:pPr>
            <a:r>
              <a:rPr lang="en-AU">
                <a:latin typeface="Bookman Old Style" pitchFamily="18" charset="0"/>
              </a:rPr>
              <a:t>Superheated steam gives up heat at slower rate</a:t>
            </a:r>
          </a:p>
          <a:p>
            <a:pPr marL="411480">
              <a:lnSpc>
                <a:spcPct val="90000"/>
              </a:lnSpc>
              <a:buFont typeface="Wingdings"/>
              <a:buChar char=""/>
              <a:defRPr/>
            </a:pPr>
            <a:r>
              <a:rPr lang="en-AU">
                <a:latin typeface="Bookman Old Style" pitchFamily="18" charset="0"/>
              </a:rPr>
              <a:t>Achieve dry steam by</a:t>
            </a:r>
          </a:p>
          <a:p>
            <a:pPr marL="740664" lvl="1">
              <a:lnSpc>
                <a:spcPct val="90000"/>
              </a:lnSpc>
              <a:buFont typeface="Wingdings"/>
              <a:buChar char=""/>
              <a:defRPr/>
            </a:pPr>
            <a:r>
              <a:rPr lang="en-AU">
                <a:latin typeface="Bookman Old Style" pitchFamily="18" charset="0"/>
              </a:rPr>
              <a:t>Proper boiler treatment</a:t>
            </a:r>
          </a:p>
          <a:p>
            <a:pPr marL="740664" lvl="1">
              <a:lnSpc>
                <a:spcPct val="90000"/>
              </a:lnSpc>
              <a:buFont typeface="Wingdings"/>
              <a:buChar char=""/>
              <a:defRPr/>
            </a:pPr>
            <a:r>
              <a:rPr lang="en-AU">
                <a:latin typeface="Bookman Old Style" pitchFamily="18" charset="0"/>
              </a:rPr>
              <a:t>Boiler operation</a:t>
            </a:r>
          </a:p>
          <a:p>
            <a:pPr marL="740664" lvl="1">
              <a:lnSpc>
                <a:spcPct val="90000"/>
              </a:lnSpc>
              <a:buFont typeface="Wingdings"/>
              <a:buChar char=""/>
              <a:defRPr/>
            </a:pPr>
            <a:r>
              <a:rPr lang="en-AU">
                <a:latin typeface="Bookman Old Style" pitchFamily="18" charset="0"/>
              </a:rPr>
              <a:t>Pipeline insulation</a:t>
            </a:r>
          </a:p>
          <a:p>
            <a:pPr marL="740664" lvl="1">
              <a:lnSpc>
                <a:spcPct val="90000"/>
              </a:lnSpc>
              <a:buFont typeface="Wingdings"/>
              <a:buChar char=""/>
              <a:defRPr/>
            </a:pPr>
            <a:r>
              <a:rPr lang="en-AU">
                <a:latin typeface="Bookman Old Style" pitchFamily="18" charset="0"/>
              </a:rPr>
              <a:t>Separators on steam pipelines</a:t>
            </a:r>
          </a:p>
        </p:txBody>
      </p:sp>
      <p:sp>
        <p:nvSpPr>
          <p:cNvPr id="610308" name="Text Box 4">
            <a:extLst>
              <a:ext uri="{FF2B5EF4-FFF2-40B4-BE49-F238E27FC236}">
                <a16:creationId xmlns:a16="http://schemas.microsoft.com/office/drawing/2014/main" id="{B25B1B39-0421-44E2-B63A-86A06B7CE48D}"/>
              </a:ext>
            </a:extLst>
          </p:cNvPr>
          <p:cNvSpPr txBox="1">
            <a:spLocks noChangeArrowheads="1"/>
          </p:cNvSpPr>
          <p:nvPr/>
        </p:nvSpPr>
        <p:spPr bwMode="auto">
          <a:xfrm>
            <a:off x="2309813" y="1500189"/>
            <a:ext cx="7061200" cy="579437"/>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3. Provide dry steam for process</a:t>
            </a:r>
            <a:endParaRPr lang="en-US" sz="2800" b="1">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74435D7E-C767-41FB-8641-09189BE57614}"/>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a:extLst>
              <a:ext uri="{FF2B5EF4-FFF2-40B4-BE49-F238E27FC236}">
                <a16:creationId xmlns:a16="http://schemas.microsoft.com/office/drawing/2014/main" id="{1FCB00E2-13A1-451F-844D-69E253CB4ED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8ED0857-D552-4ABD-BE0B-FC66CCEF628D}" type="slidenum">
              <a:rPr lang="en-US" altLang="en-US" sz="1200">
                <a:solidFill>
                  <a:schemeClr val="tx2"/>
                </a:solidFill>
              </a:rPr>
              <a:pPr eaLnBrk="1" hangingPunct="1"/>
              <a:t>27</a:t>
            </a:fld>
            <a:endParaRPr lang="en-US" altLang="en-US" sz="1200">
              <a:solidFill>
                <a:schemeClr val="tx2"/>
              </a:solidFill>
            </a:endParaRPr>
          </a:p>
        </p:txBody>
      </p:sp>
      <p:sp>
        <p:nvSpPr>
          <p:cNvPr id="630787" name="Rectangle 3">
            <a:extLst>
              <a:ext uri="{FF2B5EF4-FFF2-40B4-BE49-F238E27FC236}">
                <a16:creationId xmlns:a16="http://schemas.microsoft.com/office/drawing/2014/main" id="{FD0AB185-AEF4-4760-BB70-8C94636CB15C}"/>
              </a:ext>
            </a:extLst>
          </p:cNvPr>
          <p:cNvSpPr>
            <a:spLocks noGrp="1" noChangeArrowheads="1"/>
          </p:cNvSpPr>
          <p:nvPr>
            <p:ph idx="4294967295"/>
          </p:nvPr>
        </p:nvSpPr>
        <p:spPr>
          <a:xfrm>
            <a:off x="2238376" y="2571750"/>
            <a:ext cx="7129463" cy="3671888"/>
          </a:xfrm>
        </p:spPr>
        <p:txBody>
          <a:bodyPr>
            <a:normAutofit/>
          </a:bodyPr>
          <a:lstStyle/>
          <a:p>
            <a:pPr marL="411480">
              <a:buFont typeface="Wingdings"/>
              <a:buChar char=""/>
              <a:defRPr/>
            </a:pPr>
            <a:r>
              <a:rPr lang="en-AU">
                <a:latin typeface="Bookman Old Style" pitchFamily="18" charset="0"/>
              </a:rPr>
              <a:t>Steam should be</a:t>
            </a:r>
          </a:p>
          <a:p>
            <a:pPr marL="740664" lvl="1">
              <a:buFont typeface="Wingdings"/>
              <a:buChar char=""/>
              <a:defRPr/>
            </a:pPr>
            <a:r>
              <a:rPr lang="en-AU">
                <a:latin typeface="Bookman Old Style" pitchFamily="18" charset="0"/>
              </a:rPr>
              <a:t>Generated &amp; distributed at highest pressure</a:t>
            </a:r>
          </a:p>
          <a:p>
            <a:pPr marL="740664" lvl="1">
              <a:buFont typeface="Wingdings"/>
              <a:buChar char=""/>
              <a:defRPr/>
            </a:pPr>
            <a:r>
              <a:rPr lang="en-AU">
                <a:latin typeface="Bookman Old Style" pitchFamily="18" charset="0"/>
              </a:rPr>
              <a:t>Utilized at lowest pressure: latent heat highest</a:t>
            </a:r>
          </a:p>
          <a:p>
            <a:pPr marL="411480">
              <a:buFont typeface="Wingdings"/>
              <a:buChar char=""/>
              <a:defRPr/>
            </a:pPr>
            <a:r>
              <a:rPr lang="en-AU">
                <a:latin typeface="Bookman Old Style" pitchFamily="18" charset="0"/>
              </a:rPr>
              <a:t>Select lowest steam pressure without sacrificing</a:t>
            </a:r>
          </a:p>
          <a:p>
            <a:pPr marL="740664" lvl="1">
              <a:buFont typeface="Wingdings"/>
              <a:buChar char=""/>
              <a:defRPr/>
            </a:pPr>
            <a:r>
              <a:rPr lang="en-AU">
                <a:latin typeface="Bookman Old Style" pitchFamily="18" charset="0"/>
              </a:rPr>
              <a:t>Production time</a:t>
            </a:r>
          </a:p>
          <a:p>
            <a:pPr marL="740664" lvl="1">
              <a:buFont typeface="Wingdings"/>
              <a:buChar char=""/>
              <a:defRPr/>
            </a:pPr>
            <a:r>
              <a:rPr lang="en-AU">
                <a:latin typeface="Bookman Old Style" pitchFamily="18" charset="0"/>
              </a:rPr>
              <a:t>Steam consumption</a:t>
            </a:r>
          </a:p>
        </p:txBody>
      </p:sp>
      <p:sp>
        <p:nvSpPr>
          <p:cNvPr id="630788" name="Text Box 4">
            <a:extLst>
              <a:ext uri="{FF2B5EF4-FFF2-40B4-BE49-F238E27FC236}">
                <a16:creationId xmlns:a16="http://schemas.microsoft.com/office/drawing/2014/main" id="{9BC62A5B-DB16-4961-A432-F0E13F7BC765}"/>
              </a:ext>
            </a:extLst>
          </p:cNvPr>
          <p:cNvSpPr txBox="1">
            <a:spLocks noChangeArrowheads="1"/>
          </p:cNvSpPr>
          <p:nvPr/>
        </p:nvSpPr>
        <p:spPr bwMode="auto">
          <a:xfrm>
            <a:off x="1524001" y="1554163"/>
            <a:ext cx="9358313" cy="538162"/>
          </a:xfrm>
          <a:prstGeom prst="rect">
            <a:avLst/>
          </a:prstGeom>
          <a:noFill/>
          <a:ln w="9525">
            <a:noFill/>
            <a:miter lim="800000"/>
            <a:headEnd/>
            <a:tailEnd/>
          </a:ln>
          <a:effectLst/>
        </p:spPr>
        <p:txBody>
          <a:bodyPr>
            <a:spAutoFit/>
          </a:bodyPr>
          <a:lstStyle/>
          <a:p>
            <a:pPr defTabSz="227013">
              <a:spcBef>
                <a:spcPct val="50000"/>
              </a:spcBef>
              <a:defRPr/>
            </a:pPr>
            <a:r>
              <a:rPr lang="en-US" sz="2900" b="1">
                <a:latin typeface="Bookman Old Style" pitchFamily="18" charset="0"/>
              </a:rPr>
              <a:t>4. Utilize steam at lowest acceptable pressure</a:t>
            </a:r>
            <a:endParaRPr lang="en-US" sz="2900" b="1">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482B4627-7766-4897-8ACA-8760FE009F02}"/>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a:extLst>
              <a:ext uri="{FF2B5EF4-FFF2-40B4-BE49-F238E27FC236}">
                <a16:creationId xmlns:a16="http://schemas.microsoft.com/office/drawing/2014/main" id="{CE79CD56-31CE-4215-A1BF-07977ABF021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8597BC0-5803-46D0-99BD-9010B7E7F509}" type="slidenum">
              <a:rPr lang="en-US" altLang="en-US" sz="1200">
                <a:solidFill>
                  <a:schemeClr val="tx2"/>
                </a:solidFill>
              </a:rPr>
              <a:pPr eaLnBrk="1" hangingPunct="1"/>
              <a:t>28</a:t>
            </a:fld>
            <a:endParaRPr lang="en-US" altLang="en-US" sz="1200">
              <a:solidFill>
                <a:schemeClr val="tx2"/>
              </a:solidFill>
            </a:endParaRPr>
          </a:p>
        </p:txBody>
      </p:sp>
      <p:sp>
        <p:nvSpPr>
          <p:cNvPr id="632835" name="Rectangle 3">
            <a:extLst>
              <a:ext uri="{FF2B5EF4-FFF2-40B4-BE49-F238E27FC236}">
                <a16:creationId xmlns:a16="http://schemas.microsoft.com/office/drawing/2014/main" id="{7A398628-7041-4086-B76B-F7D55B1478F3}"/>
              </a:ext>
            </a:extLst>
          </p:cNvPr>
          <p:cNvSpPr>
            <a:spLocks noGrp="1" noChangeArrowheads="1"/>
          </p:cNvSpPr>
          <p:nvPr>
            <p:ph idx="4294967295"/>
          </p:nvPr>
        </p:nvSpPr>
        <p:spPr>
          <a:xfrm>
            <a:off x="2524126" y="2428876"/>
            <a:ext cx="7129463" cy="3743325"/>
          </a:xfrm>
        </p:spPr>
        <p:txBody>
          <a:bodyPr>
            <a:normAutofit/>
          </a:bodyPr>
          <a:lstStyle/>
          <a:p>
            <a:pPr marL="411480">
              <a:buFont typeface="Wingdings"/>
              <a:buChar char=""/>
              <a:defRPr/>
            </a:pPr>
            <a:r>
              <a:rPr lang="en-AU">
                <a:latin typeface="Bookman Old Style" pitchFamily="18" charset="0"/>
              </a:rPr>
              <a:t>Benefits</a:t>
            </a:r>
          </a:p>
          <a:p>
            <a:pPr marL="740664" lvl="1">
              <a:buFont typeface="Wingdings"/>
              <a:buChar char=""/>
              <a:defRPr/>
            </a:pPr>
            <a:r>
              <a:rPr lang="en-AU">
                <a:latin typeface="Bookman Old Style" pitchFamily="18" charset="0"/>
              </a:rPr>
              <a:t>Equipment simple, cheap and easy to maintain</a:t>
            </a:r>
          </a:p>
          <a:p>
            <a:pPr marL="740664" lvl="1">
              <a:buFont typeface="Wingdings"/>
              <a:buChar char=""/>
              <a:defRPr/>
            </a:pPr>
            <a:r>
              <a:rPr lang="en-AU">
                <a:latin typeface="Bookman Old Style" pitchFamily="18" charset="0"/>
              </a:rPr>
              <a:t>No condensate recovery system needed</a:t>
            </a:r>
          </a:p>
          <a:p>
            <a:pPr marL="740664" lvl="1">
              <a:buFont typeface="Wingdings"/>
              <a:buChar char=""/>
              <a:defRPr/>
            </a:pPr>
            <a:r>
              <a:rPr lang="en-AU">
                <a:latin typeface="Bookman Old Style" pitchFamily="18" charset="0"/>
              </a:rPr>
              <a:t>Heating quick and process thermally efficient</a:t>
            </a:r>
          </a:p>
          <a:p>
            <a:pPr marL="411480">
              <a:buFont typeface="Wingdings"/>
              <a:buChar char=""/>
              <a:defRPr/>
            </a:pPr>
            <a:r>
              <a:rPr lang="en-AU">
                <a:latin typeface="Bookman Old Style" pitchFamily="18" charset="0"/>
              </a:rPr>
              <a:t>Only in processes were dilution is not a problem</a:t>
            </a:r>
          </a:p>
        </p:txBody>
      </p:sp>
      <p:sp>
        <p:nvSpPr>
          <p:cNvPr id="632836" name="Text Box 4">
            <a:extLst>
              <a:ext uri="{FF2B5EF4-FFF2-40B4-BE49-F238E27FC236}">
                <a16:creationId xmlns:a16="http://schemas.microsoft.com/office/drawing/2014/main" id="{B33A3DEF-3140-4088-925B-C445731ADAD6}"/>
              </a:ext>
            </a:extLst>
          </p:cNvPr>
          <p:cNvSpPr txBox="1">
            <a:spLocks noChangeArrowheads="1"/>
          </p:cNvSpPr>
          <p:nvPr/>
        </p:nvSpPr>
        <p:spPr bwMode="auto">
          <a:xfrm>
            <a:off x="1524001" y="1554163"/>
            <a:ext cx="9358313" cy="538162"/>
          </a:xfrm>
          <a:prstGeom prst="rect">
            <a:avLst/>
          </a:prstGeom>
          <a:noFill/>
          <a:ln w="9525">
            <a:noFill/>
            <a:miter lim="800000"/>
            <a:headEnd/>
            <a:tailEnd/>
          </a:ln>
          <a:effectLst/>
        </p:spPr>
        <p:txBody>
          <a:bodyPr>
            <a:spAutoFit/>
          </a:bodyPr>
          <a:lstStyle/>
          <a:p>
            <a:pPr defTabSz="227013">
              <a:spcBef>
                <a:spcPct val="50000"/>
              </a:spcBef>
              <a:defRPr/>
            </a:pPr>
            <a:r>
              <a:rPr lang="en-US" sz="2900" b="1">
                <a:latin typeface="Bookman Old Style" pitchFamily="18" charset="0"/>
              </a:rPr>
              <a:t>5. Proper utilization of directly injected steam</a:t>
            </a:r>
            <a:endParaRPr lang="en-US" sz="2900" b="1">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E6709336-C161-410D-814F-1F064778D134}"/>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6">
            <a:extLst>
              <a:ext uri="{FF2B5EF4-FFF2-40B4-BE49-F238E27FC236}">
                <a16:creationId xmlns:a16="http://schemas.microsoft.com/office/drawing/2014/main" id="{7CF40ED3-E89B-4368-ACCF-42ADDC7B19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FBE2E26-1B70-499B-BCAF-4A1B22C63A9B}" type="slidenum">
              <a:rPr lang="en-US" altLang="en-US" sz="1200">
                <a:solidFill>
                  <a:schemeClr val="tx2"/>
                </a:solidFill>
              </a:rPr>
              <a:pPr eaLnBrk="1" hangingPunct="1"/>
              <a:t>29</a:t>
            </a:fld>
            <a:endParaRPr lang="en-US" altLang="en-US" sz="1200">
              <a:solidFill>
                <a:schemeClr val="tx2"/>
              </a:solidFill>
            </a:endParaRPr>
          </a:p>
        </p:txBody>
      </p:sp>
      <p:sp>
        <p:nvSpPr>
          <p:cNvPr id="634883" name="Rectangle 3">
            <a:extLst>
              <a:ext uri="{FF2B5EF4-FFF2-40B4-BE49-F238E27FC236}">
                <a16:creationId xmlns:a16="http://schemas.microsoft.com/office/drawing/2014/main" id="{FBD5C855-4AF5-4F7F-9BF2-1E37F8EEBE46}"/>
              </a:ext>
            </a:extLst>
          </p:cNvPr>
          <p:cNvSpPr>
            <a:spLocks noGrp="1" noChangeArrowheads="1"/>
          </p:cNvSpPr>
          <p:nvPr>
            <p:ph type="body" sz="half" idx="4294967295"/>
          </p:nvPr>
        </p:nvSpPr>
        <p:spPr>
          <a:xfrm>
            <a:off x="2166938" y="2357439"/>
            <a:ext cx="8215312" cy="714375"/>
          </a:xfrm>
        </p:spPr>
        <p:txBody>
          <a:bodyPr>
            <a:normAutofit/>
          </a:bodyPr>
          <a:lstStyle/>
          <a:p>
            <a:pPr marL="0" indent="0">
              <a:buNone/>
              <a:defRPr/>
            </a:pPr>
            <a:r>
              <a:rPr lang="en-AU">
                <a:latin typeface="Bookman Old Style" pitchFamily="18" charset="0"/>
              </a:rPr>
              <a:t>Temperature gradient across heat transfer barriers </a:t>
            </a:r>
          </a:p>
        </p:txBody>
      </p:sp>
      <p:pic>
        <p:nvPicPr>
          <p:cNvPr id="40964" name="Picture 5" descr="Fig. 2.5.4  Temperature gradients across heat transfer layers">
            <a:extLst>
              <a:ext uri="{FF2B5EF4-FFF2-40B4-BE49-F238E27FC236}">
                <a16:creationId xmlns:a16="http://schemas.microsoft.com/office/drawing/2014/main" id="{9D4F9ACB-673E-4257-ABB6-F0F1D24F6BF1}"/>
              </a:ext>
            </a:extLst>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3024188" y="3286125"/>
            <a:ext cx="6623050" cy="2914650"/>
          </a:xfrm>
        </p:spPr>
      </p:pic>
      <p:sp>
        <p:nvSpPr>
          <p:cNvPr id="634884" name="Text Box 4">
            <a:extLst>
              <a:ext uri="{FF2B5EF4-FFF2-40B4-BE49-F238E27FC236}">
                <a16:creationId xmlns:a16="http://schemas.microsoft.com/office/drawing/2014/main" id="{006FB6C5-8668-463F-9A82-3FAE59C38B96}"/>
              </a:ext>
            </a:extLst>
          </p:cNvPr>
          <p:cNvSpPr txBox="1">
            <a:spLocks noChangeArrowheads="1"/>
          </p:cNvSpPr>
          <p:nvPr/>
        </p:nvSpPr>
        <p:spPr bwMode="auto">
          <a:xfrm>
            <a:off x="2238375" y="1143001"/>
            <a:ext cx="7061200" cy="1077913"/>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6. Minimize heat transfer barriers</a:t>
            </a:r>
            <a:endParaRPr lang="en-US" sz="2800" b="1">
              <a:effectLst>
                <a:outerShdw blurRad="38100" dist="38100" dir="2700000" algn="tl">
                  <a:srgbClr val="000000"/>
                </a:outerShdw>
              </a:effectLst>
              <a:latin typeface="Bookman Old Style" pitchFamily="18" charset="0"/>
            </a:endParaRPr>
          </a:p>
        </p:txBody>
      </p:sp>
      <p:sp>
        <p:nvSpPr>
          <p:cNvPr id="10" name="Rectangle 2">
            <a:extLst>
              <a:ext uri="{FF2B5EF4-FFF2-40B4-BE49-F238E27FC236}">
                <a16:creationId xmlns:a16="http://schemas.microsoft.com/office/drawing/2014/main" id="{2620D49F-888D-403C-8BDA-5402867D35A2}"/>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E0AC707F-F35B-4573-A7D6-A08CDC4DD701}"/>
              </a:ext>
            </a:extLst>
          </p:cNvPr>
          <p:cNvSpPr txBox="1">
            <a:spLocks noChangeArrowheads="1"/>
          </p:cNvSpPr>
          <p:nvPr/>
        </p:nvSpPr>
        <p:spPr bwMode="auto">
          <a:xfrm>
            <a:off x="2309814" y="1428751"/>
            <a:ext cx="78581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584" anchor="b"/>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a:t>About 80% electricity is produced by steam in the whole world.</a:t>
            </a:r>
          </a:p>
          <a:p>
            <a:pPr eaLnBrk="1" hangingPunct="1"/>
            <a:endParaRPr lang="en-US" altLang="en-US" sz="2800"/>
          </a:p>
          <a:p>
            <a:pPr eaLnBrk="1" hangingPunct="1"/>
            <a:r>
              <a:rPr lang="en-US" altLang="en-US" sz="2800"/>
              <a:t>In Pakistan, thermal power accounts for 64 per cent of the total energy production.</a:t>
            </a:r>
          </a:p>
          <a:p>
            <a:pPr eaLnBrk="1" hangingPunct="1"/>
            <a:endParaRPr lang="en-US" altLang="en-US" sz="2800">
              <a:latin typeface="Cambria" panose="02040503050406030204" pitchFamily="18" charset="0"/>
            </a:endParaRPr>
          </a:p>
          <a:p>
            <a:pPr eaLnBrk="1" hangingPunct="1"/>
            <a:r>
              <a:rPr lang="en-US" altLang="en-US" sz="2800">
                <a:latin typeface="Cambria" panose="02040503050406030204" pitchFamily="18" charset="0"/>
              </a:rPr>
              <a:t>So, energy Management in steam distribution system is very important.</a:t>
            </a:r>
          </a:p>
          <a:p>
            <a:pPr eaLnBrk="1" hangingPunct="1"/>
            <a:endParaRPr lang="en-US" altLang="en-US">
              <a:latin typeface="Cambria" panose="02040503050406030204" pitchFamily="18" charset="0"/>
            </a:endParaRPr>
          </a:p>
          <a:p>
            <a:pPr eaLnBrk="1" hangingPunct="1"/>
            <a:endParaRPr lang="en-US" altLang="en-US">
              <a:latin typeface="Cambria" panose="02040503050406030204" pitchFamily="18" charset="0"/>
            </a:endParaRPr>
          </a:p>
          <a:p>
            <a:pPr eaLnBrk="1" hangingPunct="1"/>
            <a:endParaRPr lang="en-US" altLang="en-US">
              <a:latin typeface="Cambria" panose="02040503050406030204" pitchFamily="18" charset="0"/>
            </a:endParaRPr>
          </a:p>
          <a:p>
            <a:pPr eaLnBrk="1" hangingPunct="1"/>
            <a:endParaRPr lang="en-AU" altLang="en-US">
              <a:latin typeface="Cambria" panose="02040503050406030204" pitchFamily="18" charset="0"/>
            </a:endParaRPr>
          </a:p>
        </p:txBody>
      </p:sp>
      <p:sp>
        <p:nvSpPr>
          <p:cNvPr id="5" name="Rectangle 2">
            <a:extLst>
              <a:ext uri="{FF2B5EF4-FFF2-40B4-BE49-F238E27FC236}">
                <a16:creationId xmlns:a16="http://schemas.microsoft.com/office/drawing/2014/main" id="{D596F74D-F5D0-4315-AEF9-7415269D7899}"/>
              </a:ext>
            </a:extLst>
          </p:cNvPr>
          <p:cNvSpPr txBox="1">
            <a:spLocks noChangeArrowheads="1"/>
          </p:cNvSpPr>
          <p:nvPr/>
        </p:nvSpPr>
        <p:spPr>
          <a:xfrm>
            <a:off x="2895601" y="512763"/>
            <a:ext cx="3914775" cy="914400"/>
          </a:xfrm>
          <a:prstGeom prst="rect">
            <a:avLst/>
          </a:prstGeom>
        </p:spPr>
        <p:txBody>
          <a:bodyPr/>
          <a:lstStyle/>
          <a:p>
            <a:pPr>
              <a:defRPr/>
            </a:pPr>
            <a:r>
              <a:rPr lang="en-AU" sz="3000" b="1" spc="-100">
                <a:latin typeface="Bookman Old Style" pitchFamily="18" charset="0"/>
                <a:ea typeface="+mj-ea"/>
                <a:cs typeface="+mj-cs"/>
              </a:rPr>
              <a:t>INTRODUCTION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a:extLst>
              <a:ext uri="{FF2B5EF4-FFF2-40B4-BE49-F238E27FC236}">
                <a16:creationId xmlns:a16="http://schemas.microsoft.com/office/drawing/2014/main" id="{85562C0C-5A25-46A0-939B-04BDBBD56A6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BF799CA-C734-4F4E-8ABE-9FE56D54841C}" type="slidenum">
              <a:rPr lang="en-US" altLang="en-US" sz="1200">
                <a:solidFill>
                  <a:schemeClr val="tx2"/>
                </a:solidFill>
              </a:rPr>
              <a:pPr eaLnBrk="1" hangingPunct="1"/>
              <a:t>30</a:t>
            </a:fld>
            <a:endParaRPr lang="en-US" altLang="en-US" sz="1200">
              <a:solidFill>
                <a:schemeClr val="tx2"/>
              </a:solidFill>
            </a:endParaRPr>
          </a:p>
        </p:txBody>
      </p:sp>
      <p:sp>
        <p:nvSpPr>
          <p:cNvPr id="638979" name="Rectangle 3">
            <a:extLst>
              <a:ext uri="{FF2B5EF4-FFF2-40B4-BE49-F238E27FC236}">
                <a16:creationId xmlns:a16="http://schemas.microsoft.com/office/drawing/2014/main" id="{FEFEB9D3-4FB9-4F1E-A042-8DDD322E9901}"/>
              </a:ext>
            </a:extLst>
          </p:cNvPr>
          <p:cNvSpPr>
            <a:spLocks noGrp="1" noChangeArrowheads="1"/>
          </p:cNvSpPr>
          <p:nvPr>
            <p:ph idx="4294967295"/>
          </p:nvPr>
        </p:nvSpPr>
        <p:spPr>
          <a:xfrm>
            <a:off x="2381251" y="2357438"/>
            <a:ext cx="7129463" cy="4114800"/>
          </a:xfrm>
        </p:spPr>
        <p:txBody>
          <a:bodyPr>
            <a:normAutofit/>
          </a:bodyPr>
          <a:lstStyle/>
          <a:p>
            <a:pPr marL="411480">
              <a:lnSpc>
                <a:spcPct val="90000"/>
              </a:lnSpc>
              <a:buFont typeface="Wingdings"/>
              <a:buChar char=""/>
              <a:defRPr/>
            </a:pPr>
            <a:r>
              <a:rPr lang="en-AU" dirty="0">
                <a:latin typeface="Bookman Old Style" pitchFamily="18" charset="0"/>
              </a:rPr>
              <a:t>Banging noise caused by colliding condensate in distribution system</a:t>
            </a:r>
          </a:p>
          <a:p>
            <a:pPr marL="411480">
              <a:lnSpc>
                <a:spcPct val="90000"/>
              </a:lnSpc>
              <a:buFont typeface="Wingdings"/>
              <a:buChar char=""/>
              <a:defRPr/>
            </a:pPr>
            <a:r>
              <a:rPr lang="en-AU" dirty="0">
                <a:latin typeface="Bookman Old Style" pitchFamily="18" charset="0"/>
              </a:rPr>
              <a:t>Sources: low points in the </a:t>
            </a:r>
            <a:r>
              <a:rPr lang="en-AU" dirty="0" err="1">
                <a:latin typeface="Bookman Old Style" pitchFamily="18" charset="0"/>
              </a:rPr>
              <a:t>pipework</a:t>
            </a:r>
            <a:endParaRPr lang="en-AU" dirty="0">
              <a:latin typeface="Bookman Old Style" pitchFamily="18" charset="0"/>
            </a:endParaRPr>
          </a:p>
          <a:p>
            <a:pPr marL="411480">
              <a:lnSpc>
                <a:spcPct val="90000"/>
              </a:lnSpc>
              <a:buFont typeface="Wingdings"/>
              <a:buChar char=""/>
              <a:defRPr/>
            </a:pPr>
            <a:r>
              <a:rPr lang="en-AU" dirty="0">
                <a:latin typeface="Bookman Old Style" pitchFamily="18" charset="0"/>
              </a:rPr>
              <a:t>Solutions</a:t>
            </a:r>
          </a:p>
          <a:p>
            <a:pPr marL="740664" lvl="1">
              <a:lnSpc>
                <a:spcPct val="90000"/>
              </a:lnSpc>
              <a:buFont typeface="Wingdings"/>
              <a:buChar char=""/>
              <a:defRPr/>
            </a:pPr>
            <a:r>
              <a:rPr lang="en-AU" dirty="0">
                <a:latin typeface="Bookman Old Style" pitchFamily="18" charset="0"/>
              </a:rPr>
              <a:t>Steam lines with gradual fall in flow direction</a:t>
            </a:r>
          </a:p>
          <a:p>
            <a:pPr marL="740664" lvl="1">
              <a:lnSpc>
                <a:spcPct val="90000"/>
              </a:lnSpc>
              <a:buFont typeface="Wingdings"/>
              <a:buChar char=""/>
              <a:defRPr/>
            </a:pPr>
            <a:r>
              <a:rPr lang="en-AU" dirty="0">
                <a:latin typeface="Bookman Old Style" pitchFamily="18" charset="0"/>
              </a:rPr>
              <a:t>Drain points at regular intervals</a:t>
            </a:r>
          </a:p>
          <a:p>
            <a:pPr marL="740664" lvl="1">
              <a:lnSpc>
                <a:spcPct val="90000"/>
              </a:lnSpc>
              <a:buFont typeface="Wingdings"/>
              <a:buChar char=""/>
              <a:defRPr/>
            </a:pPr>
            <a:r>
              <a:rPr lang="en-AU" dirty="0">
                <a:latin typeface="Bookman Old Style" pitchFamily="18" charset="0"/>
              </a:rPr>
              <a:t>Check valves after all steam traps</a:t>
            </a:r>
          </a:p>
          <a:p>
            <a:pPr marL="740664" lvl="1">
              <a:lnSpc>
                <a:spcPct val="90000"/>
              </a:lnSpc>
              <a:buFont typeface="Wingdings"/>
              <a:buChar char=""/>
              <a:defRPr/>
            </a:pPr>
            <a:r>
              <a:rPr lang="en-AU" dirty="0">
                <a:latin typeface="Bookman Old Style" pitchFamily="18" charset="0"/>
              </a:rPr>
              <a:t>Opening isolation valves slowly to drain condensate</a:t>
            </a:r>
          </a:p>
        </p:txBody>
      </p:sp>
      <p:sp>
        <p:nvSpPr>
          <p:cNvPr id="638980" name="Text Box 4">
            <a:extLst>
              <a:ext uri="{FF2B5EF4-FFF2-40B4-BE49-F238E27FC236}">
                <a16:creationId xmlns:a16="http://schemas.microsoft.com/office/drawing/2014/main" id="{89D50F5D-C51B-46CA-9605-3B2B404548CE}"/>
              </a:ext>
            </a:extLst>
          </p:cNvPr>
          <p:cNvSpPr txBox="1">
            <a:spLocks noChangeArrowheads="1"/>
          </p:cNvSpPr>
          <p:nvPr/>
        </p:nvSpPr>
        <p:spPr bwMode="auto">
          <a:xfrm>
            <a:off x="2166938" y="1428750"/>
            <a:ext cx="7061200" cy="579438"/>
          </a:xfrm>
          <a:prstGeom prst="rect">
            <a:avLst/>
          </a:prstGeom>
          <a:noFill/>
          <a:ln w="9525">
            <a:noFill/>
            <a:miter lim="800000"/>
            <a:headEnd/>
            <a:tailEnd/>
          </a:ln>
          <a:effectLst/>
        </p:spPr>
        <p:txBody>
          <a:bodyPr>
            <a:spAutoFit/>
          </a:bodyPr>
          <a:lstStyle/>
          <a:p>
            <a:pPr defTabSz="227013">
              <a:spcBef>
                <a:spcPct val="50000"/>
              </a:spcBef>
              <a:defRPr/>
            </a:pPr>
            <a:r>
              <a:rPr lang="en-US" sz="3200" b="1" dirty="0">
                <a:latin typeface="Bookman Old Style" pitchFamily="18" charset="0"/>
              </a:rPr>
              <a:t>7. Minimize water hammer</a:t>
            </a:r>
            <a:endParaRPr lang="en-US" sz="2800" b="1" dirty="0">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3AFFAEF3-E0E7-4ED9-9EC8-ACBAAA473E4B}"/>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2">
            <a:extLst>
              <a:ext uri="{FF2B5EF4-FFF2-40B4-BE49-F238E27FC236}">
                <a16:creationId xmlns:a16="http://schemas.microsoft.com/office/drawing/2014/main" id="{CD4CC4C4-2A53-4CA2-BAB4-E8113E591F6E}"/>
              </a:ext>
            </a:extLst>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3238501" y="2243138"/>
            <a:ext cx="6265863" cy="4614862"/>
          </a:xfrm>
        </p:spPr>
      </p:pic>
      <p:sp>
        <p:nvSpPr>
          <p:cNvPr id="43011" name="Slide Number Placeholder 6">
            <a:extLst>
              <a:ext uri="{FF2B5EF4-FFF2-40B4-BE49-F238E27FC236}">
                <a16:creationId xmlns:a16="http://schemas.microsoft.com/office/drawing/2014/main" id="{C4AE1CBB-5E06-4215-8675-62AC81A78C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FB3DD42-F4F7-4C72-A277-3D15F1260DEA}" type="slidenum">
              <a:rPr lang="en-US" altLang="en-US" sz="1200">
                <a:solidFill>
                  <a:schemeClr val="tx2"/>
                </a:solidFill>
              </a:rPr>
              <a:pPr eaLnBrk="1" hangingPunct="1"/>
              <a:t>31</a:t>
            </a:fld>
            <a:endParaRPr lang="en-US" altLang="en-US" sz="1200">
              <a:solidFill>
                <a:schemeClr val="tx2"/>
              </a:solidFill>
            </a:endParaRPr>
          </a:p>
        </p:txBody>
      </p:sp>
      <p:sp>
        <p:nvSpPr>
          <p:cNvPr id="600068" name="Text Box 4">
            <a:extLst>
              <a:ext uri="{FF2B5EF4-FFF2-40B4-BE49-F238E27FC236}">
                <a16:creationId xmlns:a16="http://schemas.microsoft.com/office/drawing/2014/main" id="{8A499805-D3B8-4361-B5D1-EA3A08E1E4AE}"/>
              </a:ext>
            </a:extLst>
          </p:cNvPr>
          <p:cNvSpPr txBox="1">
            <a:spLocks noChangeArrowheads="1"/>
          </p:cNvSpPr>
          <p:nvPr/>
        </p:nvSpPr>
        <p:spPr bwMode="auto">
          <a:xfrm>
            <a:off x="1881189" y="1428750"/>
            <a:ext cx="7380287" cy="579438"/>
          </a:xfrm>
          <a:prstGeom prst="rect">
            <a:avLst/>
          </a:prstGeom>
          <a:noFill/>
          <a:ln w="9525">
            <a:noFill/>
            <a:miter lim="800000"/>
            <a:headEnd/>
            <a:tailEnd/>
          </a:ln>
          <a:effectLst/>
        </p:spPr>
        <p:txBody>
          <a:bodyPr>
            <a:spAutoFit/>
          </a:bodyPr>
          <a:lstStyle/>
          <a:p>
            <a:pPr defTabSz="227013">
              <a:spcBef>
                <a:spcPct val="50000"/>
              </a:spcBef>
              <a:defRPr/>
            </a:pPr>
            <a:r>
              <a:rPr lang="en-US" sz="3200" b="1" dirty="0">
                <a:latin typeface="Bookman Old Style" pitchFamily="18" charset="0"/>
              </a:rPr>
              <a:t>8. Insulation</a:t>
            </a:r>
            <a:endParaRPr lang="en-US" sz="2800" b="1" dirty="0">
              <a:effectLst>
                <a:outerShdw blurRad="38100" dist="38100" dir="2700000" algn="tl">
                  <a:srgbClr val="000000"/>
                </a:outerShdw>
              </a:effectLst>
              <a:latin typeface="Bookman Old Style" pitchFamily="18" charset="0"/>
            </a:endParaRPr>
          </a:p>
        </p:txBody>
      </p:sp>
      <p:sp>
        <p:nvSpPr>
          <p:cNvPr id="600090" name="AutoShape 26">
            <a:extLst>
              <a:ext uri="{FF2B5EF4-FFF2-40B4-BE49-F238E27FC236}">
                <a16:creationId xmlns:a16="http://schemas.microsoft.com/office/drawing/2014/main" id="{0F814462-ACF0-4876-B68B-F210B4EAEC08}"/>
              </a:ext>
            </a:extLst>
          </p:cNvPr>
          <p:cNvSpPr>
            <a:spLocks noChangeArrowheads="1"/>
          </p:cNvSpPr>
          <p:nvPr/>
        </p:nvSpPr>
        <p:spPr bwMode="auto">
          <a:xfrm>
            <a:off x="7881938" y="3929064"/>
            <a:ext cx="1871662" cy="865187"/>
          </a:xfrm>
          <a:prstGeom prst="wedgeRoundRectCallout">
            <a:avLst>
              <a:gd name="adj1" fmla="val -67727"/>
              <a:gd name="adj2" fmla="val 54769"/>
              <a:gd name="adj3" fmla="val 16667"/>
            </a:avLst>
          </a:prstGeom>
          <a:solidFill>
            <a:schemeClr val="bg1">
              <a:lumMod val="95000"/>
              <a:lumOff val="5000"/>
            </a:schemeClr>
          </a:solidFill>
          <a:ln w="9525">
            <a:solidFill>
              <a:schemeClr val="tx1"/>
            </a:solidFill>
            <a:miter lim="800000"/>
            <a:headEnd/>
            <a:tailEnd/>
          </a:ln>
          <a:effectLst/>
        </p:spPr>
        <p:txBody>
          <a:bodyPr/>
          <a:lstStyle/>
          <a:p>
            <a:pPr algn="ctr">
              <a:defRPr/>
            </a:pPr>
            <a:r>
              <a:rPr lang="en-AU"/>
              <a:t>Costs of insulation</a:t>
            </a:r>
          </a:p>
        </p:txBody>
      </p:sp>
      <p:sp>
        <p:nvSpPr>
          <p:cNvPr id="600092" name="AutoShape 28">
            <a:extLst>
              <a:ext uri="{FF2B5EF4-FFF2-40B4-BE49-F238E27FC236}">
                <a16:creationId xmlns:a16="http://schemas.microsoft.com/office/drawing/2014/main" id="{54ED510B-C322-4057-90CF-3C5C10CC95C8}"/>
              </a:ext>
            </a:extLst>
          </p:cNvPr>
          <p:cNvSpPr>
            <a:spLocks noChangeArrowheads="1"/>
          </p:cNvSpPr>
          <p:nvPr/>
        </p:nvSpPr>
        <p:spPr bwMode="auto">
          <a:xfrm>
            <a:off x="8096251" y="5786439"/>
            <a:ext cx="1871663" cy="865187"/>
          </a:xfrm>
          <a:prstGeom prst="wedgeRoundRectCallout">
            <a:avLst>
              <a:gd name="adj1" fmla="val -73069"/>
              <a:gd name="adj2" fmla="val -89264"/>
              <a:gd name="adj3" fmla="val 16667"/>
            </a:avLst>
          </a:prstGeom>
          <a:solidFill>
            <a:schemeClr val="bg1">
              <a:lumMod val="95000"/>
              <a:lumOff val="5000"/>
            </a:schemeClr>
          </a:solidFill>
          <a:ln w="9525">
            <a:solidFill>
              <a:schemeClr val="tx1"/>
            </a:solidFill>
            <a:miter lim="800000"/>
            <a:headEnd/>
            <a:tailEnd/>
          </a:ln>
          <a:effectLst/>
        </p:spPr>
        <p:txBody>
          <a:bodyPr/>
          <a:lstStyle/>
          <a:p>
            <a:pPr algn="ctr">
              <a:defRPr/>
            </a:pPr>
            <a:r>
              <a:rPr lang="en-AU"/>
              <a:t>Heat loss savings</a:t>
            </a:r>
          </a:p>
        </p:txBody>
      </p:sp>
      <p:sp>
        <p:nvSpPr>
          <p:cNvPr id="600093" name="AutoShape 29">
            <a:extLst>
              <a:ext uri="{FF2B5EF4-FFF2-40B4-BE49-F238E27FC236}">
                <a16:creationId xmlns:a16="http://schemas.microsoft.com/office/drawing/2014/main" id="{AEDB4B40-D0DA-428C-90AF-A17D785AAC69}"/>
              </a:ext>
            </a:extLst>
          </p:cNvPr>
          <p:cNvSpPr>
            <a:spLocks noChangeArrowheads="1"/>
          </p:cNvSpPr>
          <p:nvPr/>
        </p:nvSpPr>
        <p:spPr bwMode="auto">
          <a:xfrm>
            <a:off x="3238500" y="2714625"/>
            <a:ext cx="2374900" cy="1296988"/>
          </a:xfrm>
          <a:prstGeom prst="wedgeRoundRectCallout">
            <a:avLst>
              <a:gd name="adj1" fmla="val 104944"/>
              <a:gd name="adj2" fmla="val 39106"/>
              <a:gd name="adj3" fmla="val 16667"/>
            </a:avLst>
          </a:prstGeom>
          <a:solidFill>
            <a:schemeClr val="bg1">
              <a:lumMod val="95000"/>
              <a:lumOff val="5000"/>
            </a:schemeClr>
          </a:solidFill>
          <a:ln w="9525">
            <a:solidFill>
              <a:schemeClr val="tx1"/>
            </a:solidFill>
            <a:miter lim="800000"/>
            <a:headEnd/>
            <a:tailEnd/>
          </a:ln>
          <a:effectLst/>
        </p:spPr>
        <p:txBody>
          <a:bodyPr/>
          <a:lstStyle/>
          <a:p>
            <a:pPr algn="ctr">
              <a:defRPr/>
            </a:pPr>
            <a:r>
              <a:rPr lang="en-AU"/>
              <a:t>Economic Thickness of Insulation (ETI)</a:t>
            </a:r>
          </a:p>
        </p:txBody>
      </p:sp>
      <p:sp>
        <p:nvSpPr>
          <p:cNvPr id="11" name="Rectangle 2">
            <a:extLst>
              <a:ext uri="{FF2B5EF4-FFF2-40B4-BE49-F238E27FC236}">
                <a16:creationId xmlns:a16="http://schemas.microsoft.com/office/drawing/2014/main" id="{DB2CCD05-F23D-483F-B718-75A89A5D8D1B}"/>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00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00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0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090" grpId="0" animBg="1"/>
      <p:bldP spid="600092" grpId="0" animBg="1"/>
      <p:bldP spid="60009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a:extLst>
              <a:ext uri="{FF2B5EF4-FFF2-40B4-BE49-F238E27FC236}">
                <a16:creationId xmlns:a16="http://schemas.microsoft.com/office/drawing/2014/main" id="{C0BAA722-7BB7-4FFE-AB28-D599C4A116D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1ECD6D9-9AB9-4AE3-B2D6-9AF69150E225}" type="slidenum">
              <a:rPr lang="en-US" altLang="en-US" sz="1200">
                <a:solidFill>
                  <a:schemeClr val="tx2"/>
                </a:solidFill>
              </a:rPr>
              <a:pPr eaLnBrk="1" hangingPunct="1"/>
              <a:t>32</a:t>
            </a:fld>
            <a:endParaRPr lang="en-US" altLang="en-US" sz="1200">
              <a:solidFill>
                <a:schemeClr val="tx2"/>
              </a:solidFill>
            </a:endParaRPr>
          </a:p>
        </p:txBody>
      </p:sp>
      <p:sp>
        <p:nvSpPr>
          <p:cNvPr id="572420" name="Text Box 4">
            <a:extLst>
              <a:ext uri="{FF2B5EF4-FFF2-40B4-BE49-F238E27FC236}">
                <a16:creationId xmlns:a16="http://schemas.microsoft.com/office/drawing/2014/main" id="{437C1CDF-C955-4FE2-A65D-FF87207A787D}"/>
              </a:ext>
            </a:extLst>
          </p:cNvPr>
          <p:cNvSpPr txBox="1">
            <a:spLocks noChangeArrowheads="1"/>
          </p:cNvSpPr>
          <p:nvPr/>
        </p:nvSpPr>
        <p:spPr bwMode="auto">
          <a:xfrm>
            <a:off x="2024064" y="1643063"/>
            <a:ext cx="8358187" cy="584200"/>
          </a:xfrm>
          <a:prstGeom prst="rect">
            <a:avLst/>
          </a:prstGeom>
          <a:noFill/>
          <a:ln w="9525">
            <a:noFill/>
            <a:miter lim="800000"/>
            <a:headEnd/>
            <a:tailEnd/>
          </a:ln>
          <a:effectLst/>
        </p:spPr>
        <p:txBody>
          <a:bodyPr>
            <a:spAutoFit/>
          </a:bodyPr>
          <a:lstStyle/>
          <a:p>
            <a:pPr defTabSz="227013">
              <a:spcBef>
                <a:spcPct val="50000"/>
              </a:spcBef>
              <a:defRPr/>
            </a:pPr>
            <a:r>
              <a:rPr lang="en-US" sz="3200" b="1" dirty="0">
                <a:latin typeface="Bookman Old Style" pitchFamily="18" charset="0"/>
              </a:rPr>
              <a:t>9. Improved condensate recovery</a:t>
            </a:r>
            <a:endParaRPr lang="en-US" sz="2800" b="1" dirty="0">
              <a:effectLst>
                <a:outerShdw blurRad="38100" dist="38100" dir="2700000" algn="tl">
                  <a:srgbClr val="000000"/>
                </a:outerShdw>
              </a:effectLst>
              <a:latin typeface="Bookman Old Style" pitchFamily="18" charset="0"/>
            </a:endParaRPr>
          </a:p>
        </p:txBody>
      </p:sp>
      <p:sp>
        <p:nvSpPr>
          <p:cNvPr id="572422" name="Rectangle 6">
            <a:extLst>
              <a:ext uri="{FF2B5EF4-FFF2-40B4-BE49-F238E27FC236}">
                <a16:creationId xmlns:a16="http://schemas.microsoft.com/office/drawing/2014/main" id="{4BF2688C-C2EB-4E46-8FF1-5D41B5734474}"/>
              </a:ext>
            </a:extLst>
          </p:cNvPr>
          <p:cNvSpPr>
            <a:spLocks noChangeArrowheads="1"/>
          </p:cNvSpPr>
          <p:nvPr/>
        </p:nvSpPr>
        <p:spPr bwMode="auto">
          <a:xfrm>
            <a:off x="3881439" y="2708276"/>
            <a:ext cx="5597525" cy="576263"/>
          </a:xfrm>
          <a:prstGeom prst="rect">
            <a:avLst/>
          </a:prstGeom>
          <a:solidFill>
            <a:schemeClr val="bg1">
              <a:lumMod val="95000"/>
              <a:lumOff val="5000"/>
            </a:schemeClr>
          </a:solidFill>
          <a:ln w="9525">
            <a:solidFill>
              <a:schemeClr val="tx1"/>
            </a:solidFill>
            <a:miter lim="800000"/>
            <a:headEnd/>
            <a:tailEnd/>
          </a:ln>
          <a:effectLst/>
        </p:spPr>
        <p:txBody>
          <a:bodyPr wrap="none" anchor="ctr"/>
          <a:lstStyle/>
          <a:p>
            <a:pPr algn="ctr">
              <a:defRPr/>
            </a:pPr>
            <a:r>
              <a:rPr lang="en-AU" sz="2200" b="1">
                <a:latin typeface="Bookman Old Style" pitchFamily="18" charset="0"/>
              </a:rPr>
              <a:t>Annual condensate recovered (kg/yr)</a:t>
            </a:r>
          </a:p>
        </p:txBody>
      </p:sp>
      <p:sp>
        <p:nvSpPr>
          <p:cNvPr id="572423" name="Rectangle 7">
            <a:extLst>
              <a:ext uri="{FF2B5EF4-FFF2-40B4-BE49-F238E27FC236}">
                <a16:creationId xmlns:a16="http://schemas.microsoft.com/office/drawing/2014/main" id="{089E9DF4-53AE-496F-9837-0C460E68BF9B}"/>
              </a:ext>
            </a:extLst>
          </p:cNvPr>
          <p:cNvSpPr>
            <a:spLocks noChangeArrowheads="1"/>
          </p:cNvSpPr>
          <p:nvPr/>
        </p:nvSpPr>
        <p:spPr bwMode="auto">
          <a:xfrm>
            <a:off x="3881439" y="3573464"/>
            <a:ext cx="5597525" cy="503237"/>
          </a:xfrm>
          <a:prstGeom prst="rect">
            <a:avLst/>
          </a:prstGeom>
          <a:solidFill>
            <a:schemeClr val="bg1">
              <a:lumMod val="95000"/>
              <a:lumOff val="5000"/>
            </a:schemeClr>
          </a:solidFill>
          <a:ln w="9525">
            <a:solidFill>
              <a:schemeClr val="tx1"/>
            </a:solidFill>
            <a:miter lim="800000"/>
            <a:headEnd/>
            <a:tailEnd/>
          </a:ln>
          <a:effectLst/>
        </p:spPr>
        <p:txBody>
          <a:bodyPr wrap="none" anchor="ctr"/>
          <a:lstStyle/>
          <a:p>
            <a:pPr algn="ctr">
              <a:defRPr/>
            </a:pPr>
            <a:r>
              <a:rPr lang="en-AU" sz="2200" b="1">
                <a:latin typeface="Bookman Old Style" pitchFamily="18" charset="0"/>
              </a:rPr>
              <a:t>Heat recovered (kcal/yr)</a:t>
            </a:r>
          </a:p>
        </p:txBody>
      </p:sp>
      <p:sp>
        <p:nvSpPr>
          <p:cNvPr id="572424" name="Rectangle 8">
            <a:extLst>
              <a:ext uri="{FF2B5EF4-FFF2-40B4-BE49-F238E27FC236}">
                <a16:creationId xmlns:a16="http://schemas.microsoft.com/office/drawing/2014/main" id="{0832A10B-776C-4251-889B-EDDDA0D07FED}"/>
              </a:ext>
            </a:extLst>
          </p:cNvPr>
          <p:cNvSpPr>
            <a:spLocks noChangeArrowheads="1"/>
          </p:cNvSpPr>
          <p:nvPr/>
        </p:nvSpPr>
        <p:spPr bwMode="auto">
          <a:xfrm>
            <a:off x="3952875" y="4365625"/>
            <a:ext cx="5526088" cy="503238"/>
          </a:xfrm>
          <a:prstGeom prst="rect">
            <a:avLst/>
          </a:prstGeom>
          <a:solidFill>
            <a:schemeClr val="bg1">
              <a:lumMod val="95000"/>
              <a:lumOff val="5000"/>
            </a:schemeClr>
          </a:solidFill>
          <a:ln w="9525">
            <a:solidFill>
              <a:schemeClr val="tx1"/>
            </a:solidFill>
            <a:miter lim="800000"/>
            <a:headEnd/>
            <a:tailEnd/>
          </a:ln>
          <a:effectLst/>
        </p:spPr>
        <p:txBody>
          <a:bodyPr wrap="none" anchor="ctr"/>
          <a:lstStyle/>
          <a:p>
            <a:pPr algn="ctr">
              <a:defRPr/>
            </a:pPr>
            <a:r>
              <a:rPr lang="en-AU" sz="2200" b="1">
                <a:latin typeface="Bookman Old Style" pitchFamily="18" charset="0"/>
              </a:rPr>
              <a:t>Heat saved (kcal/yr)</a:t>
            </a:r>
          </a:p>
        </p:txBody>
      </p:sp>
      <p:sp>
        <p:nvSpPr>
          <p:cNvPr id="572425" name="Rectangle 9">
            <a:extLst>
              <a:ext uri="{FF2B5EF4-FFF2-40B4-BE49-F238E27FC236}">
                <a16:creationId xmlns:a16="http://schemas.microsoft.com/office/drawing/2014/main" id="{0FB80F77-688B-463B-9058-CE50DF629E56}"/>
              </a:ext>
            </a:extLst>
          </p:cNvPr>
          <p:cNvSpPr>
            <a:spLocks noChangeArrowheads="1"/>
          </p:cNvSpPr>
          <p:nvPr/>
        </p:nvSpPr>
        <p:spPr bwMode="auto">
          <a:xfrm>
            <a:off x="3952875" y="5157789"/>
            <a:ext cx="5526088" cy="503237"/>
          </a:xfrm>
          <a:prstGeom prst="rect">
            <a:avLst/>
          </a:prstGeom>
          <a:solidFill>
            <a:schemeClr val="bg1">
              <a:lumMod val="95000"/>
              <a:lumOff val="5000"/>
            </a:schemeClr>
          </a:solidFill>
          <a:ln w="9525">
            <a:solidFill>
              <a:schemeClr val="tx1"/>
            </a:solidFill>
            <a:miter lim="800000"/>
            <a:headEnd/>
            <a:tailEnd/>
          </a:ln>
          <a:effectLst/>
        </p:spPr>
        <p:txBody>
          <a:bodyPr wrap="none" anchor="ctr"/>
          <a:lstStyle/>
          <a:p>
            <a:pPr algn="ctr">
              <a:defRPr/>
            </a:pPr>
            <a:r>
              <a:rPr lang="en-AU" sz="2200" b="1">
                <a:latin typeface="Bookman Old Style" pitchFamily="18" charset="0"/>
              </a:rPr>
              <a:t>Fuel saved (litres or m3 /yr)</a:t>
            </a:r>
          </a:p>
        </p:txBody>
      </p:sp>
      <p:sp>
        <p:nvSpPr>
          <p:cNvPr id="572426" name="Rectangle 10">
            <a:extLst>
              <a:ext uri="{FF2B5EF4-FFF2-40B4-BE49-F238E27FC236}">
                <a16:creationId xmlns:a16="http://schemas.microsoft.com/office/drawing/2014/main" id="{913C3328-71A6-4D6A-B373-CFC2F431BE9A}"/>
              </a:ext>
            </a:extLst>
          </p:cNvPr>
          <p:cNvSpPr>
            <a:spLocks noChangeArrowheads="1"/>
          </p:cNvSpPr>
          <p:nvPr/>
        </p:nvSpPr>
        <p:spPr bwMode="auto">
          <a:xfrm>
            <a:off x="4024313" y="5949950"/>
            <a:ext cx="5454650" cy="503238"/>
          </a:xfrm>
          <a:prstGeom prst="rect">
            <a:avLst/>
          </a:prstGeom>
          <a:solidFill>
            <a:schemeClr val="bg1">
              <a:lumMod val="95000"/>
              <a:lumOff val="5000"/>
            </a:schemeClr>
          </a:solidFill>
          <a:ln w="9525">
            <a:solidFill>
              <a:schemeClr val="tx1"/>
            </a:solidFill>
            <a:miter lim="800000"/>
            <a:headEnd/>
            <a:tailEnd/>
          </a:ln>
          <a:effectLst/>
        </p:spPr>
        <p:txBody>
          <a:bodyPr wrap="none" anchor="ctr"/>
          <a:lstStyle/>
          <a:p>
            <a:pPr algn="ctr">
              <a:defRPr/>
            </a:pPr>
            <a:r>
              <a:rPr lang="en-AU" sz="2200" b="1">
                <a:latin typeface="Bookman Old Style" pitchFamily="18" charset="0"/>
              </a:rPr>
              <a:t>$ saved ($ /yr)</a:t>
            </a:r>
          </a:p>
        </p:txBody>
      </p:sp>
      <p:cxnSp>
        <p:nvCxnSpPr>
          <p:cNvPr id="44041" name="AutoShape 12">
            <a:extLst>
              <a:ext uri="{FF2B5EF4-FFF2-40B4-BE49-F238E27FC236}">
                <a16:creationId xmlns:a16="http://schemas.microsoft.com/office/drawing/2014/main" id="{849F5C48-61F5-48D6-85EE-03192D40E709}"/>
              </a:ext>
            </a:extLst>
          </p:cNvPr>
          <p:cNvCxnSpPr>
            <a:cxnSpLocks noChangeShapeType="1"/>
            <a:stCxn id="572423" idx="2"/>
            <a:endCxn id="572424" idx="0"/>
          </p:cNvCxnSpPr>
          <p:nvPr/>
        </p:nvCxnSpPr>
        <p:spPr bwMode="auto">
          <a:xfrm rot="16200000" flipH="1">
            <a:off x="6553201" y="4203701"/>
            <a:ext cx="288925" cy="349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042" name="AutoShape 13">
            <a:extLst>
              <a:ext uri="{FF2B5EF4-FFF2-40B4-BE49-F238E27FC236}">
                <a16:creationId xmlns:a16="http://schemas.microsoft.com/office/drawing/2014/main" id="{2F6FC018-B9AA-4A11-A230-6BFF3824559E}"/>
              </a:ext>
            </a:extLst>
          </p:cNvPr>
          <p:cNvCxnSpPr>
            <a:cxnSpLocks noChangeShapeType="1"/>
            <a:stCxn id="572424" idx="2"/>
            <a:endCxn id="572425" idx="0"/>
          </p:cNvCxnSpPr>
          <p:nvPr/>
        </p:nvCxnSpPr>
        <p:spPr bwMode="auto">
          <a:xfrm rot="5400000">
            <a:off x="6571457" y="5012532"/>
            <a:ext cx="288925" cy="15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043" name="AutoShape 14">
            <a:extLst>
              <a:ext uri="{FF2B5EF4-FFF2-40B4-BE49-F238E27FC236}">
                <a16:creationId xmlns:a16="http://schemas.microsoft.com/office/drawing/2014/main" id="{A35F4573-520D-47FD-9E99-A8EC6BA9AFCA}"/>
              </a:ext>
            </a:extLst>
          </p:cNvPr>
          <p:cNvCxnSpPr>
            <a:cxnSpLocks noChangeShapeType="1"/>
            <a:stCxn id="572425" idx="2"/>
            <a:endCxn id="572426" idx="0"/>
          </p:cNvCxnSpPr>
          <p:nvPr/>
        </p:nvCxnSpPr>
        <p:spPr bwMode="auto">
          <a:xfrm rot="16200000" flipH="1">
            <a:off x="6588920" y="5787232"/>
            <a:ext cx="288925" cy="365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044" name="AutoShape 15">
            <a:extLst>
              <a:ext uri="{FF2B5EF4-FFF2-40B4-BE49-F238E27FC236}">
                <a16:creationId xmlns:a16="http://schemas.microsoft.com/office/drawing/2014/main" id="{ABBFFD74-8E94-4651-AF3B-CDA6F7728537}"/>
              </a:ext>
            </a:extLst>
          </p:cNvPr>
          <p:cNvCxnSpPr>
            <a:cxnSpLocks noChangeShapeType="1"/>
            <a:stCxn id="572422" idx="2"/>
            <a:endCxn id="572423" idx="0"/>
          </p:cNvCxnSpPr>
          <p:nvPr/>
        </p:nvCxnSpPr>
        <p:spPr bwMode="auto">
          <a:xfrm rot="5400000">
            <a:off x="6534945" y="3428208"/>
            <a:ext cx="288925" cy="15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 name="Rectangle 2">
            <a:extLst>
              <a:ext uri="{FF2B5EF4-FFF2-40B4-BE49-F238E27FC236}">
                <a16:creationId xmlns:a16="http://schemas.microsoft.com/office/drawing/2014/main" id="{56115F12-784C-4B60-BC12-8DC991677248}"/>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a:extLst>
              <a:ext uri="{FF2B5EF4-FFF2-40B4-BE49-F238E27FC236}">
                <a16:creationId xmlns:a16="http://schemas.microsoft.com/office/drawing/2014/main" id="{C03737E5-7263-43E1-BF18-C78016F7BE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A52AF76-19BE-421E-9B6A-128EFDDE9F4A}" type="slidenum">
              <a:rPr lang="en-US" altLang="en-US" sz="1200">
                <a:solidFill>
                  <a:schemeClr val="tx2"/>
                </a:solidFill>
              </a:rPr>
              <a:pPr eaLnBrk="1" hangingPunct="1"/>
              <a:t>33</a:t>
            </a:fld>
            <a:endParaRPr lang="en-US" altLang="en-US" sz="1200">
              <a:solidFill>
                <a:schemeClr val="tx2"/>
              </a:solidFill>
            </a:endParaRPr>
          </a:p>
        </p:txBody>
      </p:sp>
      <p:sp>
        <p:nvSpPr>
          <p:cNvPr id="45059" name="Rectangle 3">
            <a:extLst>
              <a:ext uri="{FF2B5EF4-FFF2-40B4-BE49-F238E27FC236}">
                <a16:creationId xmlns:a16="http://schemas.microsoft.com/office/drawing/2014/main" id="{4154F9FB-CEF4-43E4-8EC2-767E996F0E48}"/>
              </a:ext>
            </a:extLst>
          </p:cNvPr>
          <p:cNvSpPr>
            <a:spLocks noGrp="1" noChangeArrowheads="1"/>
          </p:cNvSpPr>
          <p:nvPr>
            <p:ph idx="4294967295"/>
          </p:nvPr>
        </p:nvSpPr>
        <p:spPr>
          <a:xfrm>
            <a:off x="2595563" y="2428875"/>
            <a:ext cx="7129462" cy="4114800"/>
          </a:xfrm>
        </p:spPr>
        <p:txBody>
          <a:bodyPr/>
          <a:lstStyle/>
          <a:p>
            <a:r>
              <a:rPr lang="en-AU" altLang="en-US">
                <a:latin typeface="Bookman Old Style" panose="02050604050505020204" pitchFamily="18" charset="0"/>
              </a:rPr>
              <a:t>Flash steam released from hot condensate when pressure reduced</a:t>
            </a:r>
          </a:p>
          <a:p>
            <a:r>
              <a:rPr lang="en-AU" altLang="en-US">
                <a:latin typeface="Bookman Old Style" panose="02050604050505020204" pitchFamily="18" charset="0"/>
              </a:rPr>
              <a:t>Amount available: calculation or tables/charts</a:t>
            </a:r>
          </a:p>
          <a:p>
            <a:r>
              <a:rPr lang="en-AU" altLang="en-US">
                <a:latin typeface="Bookman Old Style" panose="02050604050505020204" pitchFamily="18" charset="0"/>
              </a:rPr>
              <a:t>Applications: heating</a:t>
            </a:r>
          </a:p>
          <a:p>
            <a:r>
              <a:rPr lang="en-AU" altLang="en-US">
                <a:latin typeface="Bookman Old Style" panose="02050604050505020204" pitchFamily="18" charset="0"/>
              </a:rPr>
              <a:t>Boiler blowdown can also be recovered as flash steam</a:t>
            </a:r>
          </a:p>
        </p:txBody>
      </p:sp>
      <p:sp>
        <p:nvSpPr>
          <p:cNvPr id="645124" name="Text Box 4">
            <a:extLst>
              <a:ext uri="{FF2B5EF4-FFF2-40B4-BE49-F238E27FC236}">
                <a16:creationId xmlns:a16="http://schemas.microsoft.com/office/drawing/2014/main" id="{0198B6DA-ACA7-4AF3-959A-29BFF82AD6AE}"/>
              </a:ext>
            </a:extLst>
          </p:cNvPr>
          <p:cNvSpPr txBox="1">
            <a:spLocks noChangeArrowheads="1"/>
          </p:cNvSpPr>
          <p:nvPr/>
        </p:nvSpPr>
        <p:spPr bwMode="auto">
          <a:xfrm>
            <a:off x="2667000" y="1571625"/>
            <a:ext cx="7061200" cy="579438"/>
          </a:xfrm>
          <a:prstGeom prst="rect">
            <a:avLst/>
          </a:prstGeom>
          <a:noFill/>
          <a:ln w="9525">
            <a:noFill/>
            <a:miter lim="800000"/>
            <a:headEnd/>
            <a:tailEnd/>
          </a:ln>
          <a:effectLst/>
        </p:spPr>
        <p:txBody>
          <a:bodyPr>
            <a:spAutoFit/>
          </a:bodyPr>
          <a:lstStyle/>
          <a:p>
            <a:pPr defTabSz="227013">
              <a:spcBef>
                <a:spcPct val="50000"/>
              </a:spcBef>
              <a:defRPr/>
            </a:pPr>
            <a:r>
              <a:rPr lang="en-US" sz="3200" b="1" dirty="0">
                <a:latin typeface="Bookman Old Style" pitchFamily="18" charset="0"/>
              </a:rPr>
              <a:t>10. Recover flash steam</a:t>
            </a:r>
            <a:endParaRPr lang="en-US" sz="2800" b="1" dirty="0">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11FE2547-3605-43A8-86C5-D4389D786ABB}"/>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a:extLst>
              <a:ext uri="{FF2B5EF4-FFF2-40B4-BE49-F238E27FC236}">
                <a16:creationId xmlns:a16="http://schemas.microsoft.com/office/drawing/2014/main" id="{C9BA07EA-9915-495B-8DF6-C7C158ABFE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F457E4A-94C5-4155-ABA5-71A3C20367A9}" type="slidenum">
              <a:rPr lang="en-US" altLang="en-US" sz="1200">
                <a:solidFill>
                  <a:schemeClr val="tx2"/>
                </a:solidFill>
              </a:rPr>
              <a:pPr eaLnBrk="1" hangingPunct="1"/>
              <a:t>34</a:t>
            </a:fld>
            <a:endParaRPr lang="en-US" altLang="en-US" sz="1200">
              <a:solidFill>
                <a:schemeClr val="tx2"/>
              </a:solidFill>
            </a:endParaRPr>
          </a:p>
        </p:txBody>
      </p:sp>
      <p:sp>
        <p:nvSpPr>
          <p:cNvPr id="46083" name="Rectangle 3">
            <a:extLst>
              <a:ext uri="{FF2B5EF4-FFF2-40B4-BE49-F238E27FC236}">
                <a16:creationId xmlns:a16="http://schemas.microsoft.com/office/drawing/2014/main" id="{85720A14-B829-478C-85FB-47BA8EF84573}"/>
              </a:ext>
            </a:extLst>
          </p:cNvPr>
          <p:cNvSpPr>
            <a:spLocks noGrp="1" noChangeArrowheads="1"/>
          </p:cNvSpPr>
          <p:nvPr>
            <p:ph idx="4294967295"/>
          </p:nvPr>
        </p:nvSpPr>
        <p:spPr>
          <a:xfrm>
            <a:off x="2881313" y="2428875"/>
            <a:ext cx="7129462" cy="4114800"/>
          </a:xfrm>
        </p:spPr>
        <p:txBody>
          <a:bodyPr/>
          <a:lstStyle/>
          <a:p>
            <a:r>
              <a:rPr lang="en-AU" altLang="en-US">
                <a:latin typeface="Bookman Old Style" panose="02050604050505020204" pitchFamily="18" charset="0"/>
              </a:rPr>
              <a:t>Reuse as water</a:t>
            </a:r>
          </a:p>
          <a:p>
            <a:r>
              <a:rPr lang="en-AU" altLang="en-US">
                <a:latin typeface="Bookman Old Style" panose="02050604050505020204" pitchFamily="18" charset="0"/>
              </a:rPr>
              <a:t>Compress with high pressure steam for reuse as medium pressure steam</a:t>
            </a:r>
          </a:p>
        </p:txBody>
      </p:sp>
      <p:sp>
        <p:nvSpPr>
          <p:cNvPr id="647172" name="Text Box 4">
            <a:extLst>
              <a:ext uri="{FF2B5EF4-FFF2-40B4-BE49-F238E27FC236}">
                <a16:creationId xmlns:a16="http://schemas.microsoft.com/office/drawing/2014/main" id="{6484BB10-71E2-4494-9283-BCE372F1C4C2}"/>
              </a:ext>
            </a:extLst>
          </p:cNvPr>
          <p:cNvSpPr txBox="1">
            <a:spLocks noChangeArrowheads="1"/>
          </p:cNvSpPr>
          <p:nvPr/>
        </p:nvSpPr>
        <p:spPr bwMode="auto">
          <a:xfrm>
            <a:off x="2024063" y="1643064"/>
            <a:ext cx="7061200" cy="579437"/>
          </a:xfrm>
          <a:prstGeom prst="rect">
            <a:avLst/>
          </a:prstGeom>
          <a:noFill/>
          <a:ln w="9525">
            <a:noFill/>
            <a:miter lim="800000"/>
            <a:headEnd/>
            <a:tailEnd/>
          </a:ln>
          <a:effectLst/>
        </p:spPr>
        <p:txBody>
          <a:bodyPr>
            <a:spAutoFit/>
          </a:bodyPr>
          <a:lstStyle/>
          <a:p>
            <a:pPr defTabSz="227013">
              <a:spcBef>
                <a:spcPct val="50000"/>
              </a:spcBef>
              <a:defRPr/>
            </a:pPr>
            <a:r>
              <a:rPr lang="en-US" sz="3200" b="1" dirty="0">
                <a:latin typeface="Bookman Old Style" pitchFamily="18" charset="0"/>
              </a:rPr>
              <a:t>11. Reuse low pressure steam</a:t>
            </a:r>
            <a:endParaRPr lang="en-US" sz="2800" b="1" dirty="0">
              <a:effectLst>
                <a:outerShdw blurRad="38100" dist="38100" dir="2700000" algn="tl">
                  <a:srgbClr val="000000"/>
                </a:outerShdw>
              </a:effectLst>
              <a:latin typeface="Bookman Old Style" pitchFamily="18" charset="0"/>
            </a:endParaRPr>
          </a:p>
        </p:txBody>
      </p:sp>
      <p:grpSp>
        <p:nvGrpSpPr>
          <p:cNvPr id="2" name="Group 5">
            <a:extLst>
              <a:ext uri="{FF2B5EF4-FFF2-40B4-BE49-F238E27FC236}">
                <a16:creationId xmlns:a16="http://schemas.microsoft.com/office/drawing/2014/main" id="{47E0BE24-EDDE-40A7-BC72-54E1C1ECA7AD}"/>
              </a:ext>
            </a:extLst>
          </p:cNvPr>
          <p:cNvGrpSpPr>
            <a:grpSpLocks/>
          </p:cNvGrpSpPr>
          <p:nvPr/>
        </p:nvGrpSpPr>
        <p:grpSpPr bwMode="auto">
          <a:xfrm>
            <a:off x="3452794" y="4857761"/>
            <a:ext cx="6357983" cy="1636713"/>
            <a:chOff x="881" y="5044"/>
            <a:chExt cx="9275" cy="2577"/>
          </a:xfrm>
          <a:noFill/>
        </p:grpSpPr>
        <p:sp>
          <p:nvSpPr>
            <p:cNvPr id="647174" name="Line 6">
              <a:extLst>
                <a:ext uri="{FF2B5EF4-FFF2-40B4-BE49-F238E27FC236}">
                  <a16:creationId xmlns:a16="http://schemas.microsoft.com/office/drawing/2014/main" id="{D27EE25C-F565-42E6-BC75-1207188E8D3E}"/>
                </a:ext>
              </a:extLst>
            </p:cNvPr>
            <p:cNvSpPr>
              <a:spLocks noChangeShapeType="1"/>
            </p:cNvSpPr>
            <p:nvPr/>
          </p:nvSpPr>
          <p:spPr bwMode="auto">
            <a:xfrm>
              <a:off x="2088" y="5824"/>
              <a:ext cx="864" cy="0"/>
            </a:xfrm>
            <a:prstGeom prst="line">
              <a:avLst/>
            </a:prstGeom>
            <a:grpFill/>
            <a:ln w="28575">
              <a:solidFill>
                <a:srgbClr val="000000"/>
              </a:solidFill>
              <a:round/>
              <a:headEnd/>
              <a:tailEnd/>
            </a:ln>
          </p:spPr>
          <p:txBody>
            <a:bodyPr/>
            <a:lstStyle/>
            <a:p>
              <a:pPr>
                <a:defRPr/>
              </a:pPr>
              <a:endParaRPr lang="en-US"/>
            </a:p>
          </p:txBody>
        </p:sp>
        <p:grpSp>
          <p:nvGrpSpPr>
            <p:cNvPr id="3" name="Group 7">
              <a:extLst>
                <a:ext uri="{FF2B5EF4-FFF2-40B4-BE49-F238E27FC236}">
                  <a16:creationId xmlns:a16="http://schemas.microsoft.com/office/drawing/2014/main" id="{58CF847A-392D-43D5-AF34-5DF70DB7B08C}"/>
                </a:ext>
              </a:extLst>
            </p:cNvPr>
            <p:cNvGrpSpPr>
              <a:grpSpLocks/>
            </p:cNvGrpSpPr>
            <p:nvPr/>
          </p:nvGrpSpPr>
          <p:grpSpPr bwMode="auto">
            <a:xfrm>
              <a:off x="881" y="5044"/>
              <a:ext cx="9275" cy="2577"/>
              <a:chOff x="881" y="5044"/>
              <a:chExt cx="9275" cy="2577"/>
            </a:xfrm>
            <a:grpFill/>
          </p:grpSpPr>
          <p:sp>
            <p:nvSpPr>
              <p:cNvPr id="647176" name="Line 8">
                <a:extLst>
                  <a:ext uri="{FF2B5EF4-FFF2-40B4-BE49-F238E27FC236}">
                    <a16:creationId xmlns:a16="http://schemas.microsoft.com/office/drawing/2014/main" id="{2D10B323-098D-465E-95CF-2E70CB7C6BA1}"/>
                  </a:ext>
                </a:extLst>
              </p:cNvPr>
              <p:cNvSpPr>
                <a:spLocks noChangeShapeType="1"/>
              </p:cNvSpPr>
              <p:nvPr/>
            </p:nvSpPr>
            <p:spPr bwMode="auto">
              <a:xfrm flipH="1">
                <a:off x="2636" y="6296"/>
                <a:ext cx="288" cy="0"/>
              </a:xfrm>
              <a:prstGeom prst="line">
                <a:avLst/>
              </a:prstGeom>
              <a:grpFill/>
              <a:ln w="28575">
                <a:solidFill>
                  <a:srgbClr val="000000"/>
                </a:solidFill>
                <a:round/>
                <a:headEnd/>
                <a:tailEnd/>
              </a:ln>
            </p:spPr>
            <p:txBody>
              <a:bodyPr/>
              <a:lstStyle/>
              <a:p>
                <a:pPr>
                  <a:defRPr/>
                </a:pPr>
                <a:endParaRPr lang="en-US"/>
              </a:p>
            </p:txBody>
          </p:sp>
          <p:sp>
            <p:nvSpPr>
              <p:cNvPr id="647177" name="Line 9">
                <a:extLst>
                  <a:ext uri="{FF2B5EF4-FFF2-40B4-BE49-F238E27FC236}">
                    <a16:creationId xmlns:a16="http://schemas.microsoft.com/office/drawing/2014/main" id="{67C375A3-A075-4A51-958E-4F9C3FCEFDAF}"/>
                  </a:ext>
                </a:extLst>
              </p:cNvPr>
              <p:cNvSpPr>
                <a:spLocks noChangeShapeType="1"/>
              </p:cNvSpPr>
              <p:nvPr/>
            </p:nvSpPr>
            <p:spPr bwMode="auto">
              <a:xfrm>
                <a:off x="2664" y="5044"/>
                <a:ext cx="0" cy="432"/>
              </a:xfrm>
              <a:prstGeom prst="line">
                <a:avLst/>
              </a:prstGeom>
              <a:grpFill/>
              <a:ln w="28575">
                <a:solidFill>
                  <a:srgbClr val="000000"/>
                </a:solidFill>
                <a:round/>
                <a:headEnd/>
                <a:tailEnd/>
              </a:ln>
            </p:spPr>
            <p:txBody>
              <a:bodyPr/>
              <a:lstStyle/>
              <a:p>
                <a:pPr>
                  <a:defRPr/>
                </a:pPr>
                <a:endParaRPr lang="en-US"/>
              </a:p>
            </p:txBody>
          </p:sp>
          <p:grpSp>
            <p:nvGrpSpPr>
              <p:cNvPr id="4" name="Group 10">
                <a:extLst>
                  <a:ext uri="{FF2B5EF4-FFF2-40B4-BE49-F238E27FC236}">
                    <a16:creationId xmlns:a16="http://schemas.microsoft.com/office/drawing/2014/main" id="{94070FE2-AE4E-4E68-A704-DC178CD98045}"/>
                  </a:ext>
                </a:extLst>
              </p:cNvPr>
              <p:cNvGrpSpPr>
                <a:grpSpLocks/>
              </p:cNvGrpSpPr>
              <p:nvPr/>
            </p:nvGrpSpPr>
            <p:grpSpPr bwMode="auto">
              <a:xfrm>
                <a:off x="881" y="5044"/>
                <a:ext cx="9275" cy="2577"/>
                <a:chOff x="877" y="5044"/>
                <a:chExt cx="9275" cy="2577"/>
              </a:xfrm>
              <a:grpFill/>
            </p:grpSpPr>
            <p:sp>
              <p:nvSpPr>
                <p:cNvPr id="647179" name="Line 11">
                  <a:extLst>
                    <a:ext uri="{FF2B5EF4-FFF2-40B4-BE49-F238E27FC236}">
                      <a16:creationId xmlns:a16="http://schemas.microsoft.com/office/drawing/2014/main" id="{78A7D18C-0C6C-4887-937B-7C61D34B9628}"/>
                    </a:ext>
                  </a:extLst>
                </p:cNvPr>
                <p:cNvSpPr>
                  <a:spLocks noChangeShapeType="1"/>
                </p:cNvSpPr>
                <p:nvPr/>
              </p:nvSpPr>
              <p:spPr bwMode="auto">
                <a:xfrm>
                  <a:off x="3528" y="5044"/>
                  <a:ext cx="0" cy="1296"/>
                </a:xfrm>
                <a:prstGeom prst="line">
                  <a:avLst/>
                </a:prstGeom>
                <a:grpFill/>
                <a:ln w="28575">
                  <a:solidFill>
                    <a:srgbClr val="000000"/>
                  </a:solidFill>
                  <a:round/>
                  <a:headEnd/>
                  <a:tailEnd/>
                </a:ln>
              </p:spPr>
              <p:txBody>
                <a:bodyPr/>
                <a:lstStyle/>
                <a:p>
                  <a:pPr>
                    <a:defRPr/>
                  </a:pPr>
                  <a:endParaRPr lang="en-US"/>
                </a:p>
              </p:txBody>
            </p:sp>
            <p:sp>
              <p:nvSpPr>
                <p:cNvPr id="647180" name="Line 12">
                  <a:extLst>
                    <a:ext uri="{FF2B5EF4-FFF2-40B4-BE49-F238E27FC236}">
                      <a16:creationId xmlns:a16="http://schemas.microsoft.com/office/drawing/2014/main" id="{6A99ED96-6DA8-4086-B9F7-6BC998DA3535}"/>
                    </a:ext>
                  </a:extLst>
                </p:cNvPr>
                <p:cNvSpPr>
                  <a:spLocks noChangeShapeType="1"/>
                </p:cNvSpPr>
                <p:nvPr/>
              </p:nvSpPr>
              <p:spPr bwMode="auto">
                <a:xfrm>
                  <a:off x="7540" y="5044"/>
                  <a:ext cx="0" cy="1316"/>
                </a:xfrm>
                <a:prstGeom prst="line">
                  <a:avLst/>
                </a:prstGeom>
                <a:grpFill/>
                <a:ln w="28575">
                  <a:solidFill>
                    <a:srgbClr val="000000"/>
                  </a:solidFill>
                  <a:round/>
                  <a:headEnd/>
                  <a:tailEnd/>
                </a:ln>
              </p:spPr>
              <p:txBody>
                <a:bodyPr/>
                <a:lstStyle/>
                <a:p>
                  <a:pPr>
                    <a:defRPr/>
                  </a:pPr>
                  <a:endParaRPr lang="en-US"/>
                </a:p>
              </p:txBody>
            </p:sp>
            <p:sp>
              <p:nvSpPr>
                <p:cNvPr id="647181" name="Line 13">
                  <a:extLst>
                    <a:ext uri="{FF2B5EF4-FFF2-40B4-BE49-F238E27FC236}">
                      <a16:creationId xmlns:a16="http://schemas.microsoft.com/office/drawing/2014/main" id="{61E95CCE-0165-49DD-B98A-811D57231F7A}"/>
                    </a:ext>
                  </a:extLst>
                </p:cNvPr>
                <p:cNvSpPr>
                  <a:spLocks noChangeShapeType="1"/>
                </p:cNvSpPr>
                <p:nvPr/>
              </p:nvSpPr>
              <p:spPr bwMode="auto">
                <a:xfrm>
                  <a:off x="3528" y="5064"/>
                  <a:ext cx="1584" cy="432"/>
                </a:xfrm>
                <a:prstGeom prst="line">
                  <a:avLst/>
                </a:prstGeom>
                <a:grpFill/>
                <a:ln w="28575">
                  <a:solidFill>
                    <a:srgbClr val="000000"/>
                  </a:solidFill>
                  <a:round/>
                  <a:headEnd/>
                  <a:tailEnd/>
                </a:ln>
              </p:spPr>
              <p:txBody>
                <a:bodyPr/>
                <a:lstStyle/>
                <a:p>
                  <a:pPr>
                    <a:defRPr/>
                  </a:pPr>
                  <a:endParaRPr lang="en-US"/>
                </a:p>
              </p:txBody>
            </p:sp>
            <p:sp>
              <p:nvSpPr>
                <p:cNvPr id="647182" name="Line 14">
                  <a:extLst>
                    <a:ext uri="{FF2B5EF4-FFF2-40B4-BE49-F238E27FC236}">
                      <a16:creationId xmlns:a16="http://schemas.microsoft.com/office/drawing/2014/main" id="{30FB41CE-6FEF-4FE0-B26A-28186E44A5A9}"/>
                    </a:ext>
                  </a:extLst>
                </p:cNvPr>
                <p:cNvSpPr>
                  <a:spLocks noChangeShapeType="1"/>
                </p:cNvSpPr>
                <p:nvPr/>
              </p:nvSpPr>
              <p:spPr bwMode="auto">
                <a:xfrm>
                  <a:off x="5956" y="5936"/>
                  <a:ext cx="1584" cy="432"/>
                </a:xfrm>
                <a:prstGeom prst="line">
                  <a:avLst/>
                </a:prstGeom>
                <a:grpFill/>
                <a:ln w="28575">
                  <a:solidFill>
                    <a:srgbClr val="000000"/>
                  </a:solidFill>
                  <a:round/>
                  <a:headEnd/>
                  <a:tailEnd/>
                </a:ln>
              </p:spPr>
              <p:txBody>
                <a:bodyPr/>
                <a:lstStyle/>
                <a:p>
                  <a:pPr>
                    <a:defRPr/>
                  </a:pPr>
                  <a:endParaRPr lang="en-US"/>
                </a:p>
              </p:txBody>
            </p:sp>
            <p:sp>
              <p:nvSpPr>
                <p:cNvPr id="647183" name="Line 15">
                  <a:extLst>
                    <a:ext uri="{FF2B5EF4-FFF2-40B4-BE49-F238E27FC236}">
                      <a16:creationId xmlns:a16="http://schemas.microsoft.com/office/drawing/2014/main" id="{1A487970-8734-45BD-BEED-46CBAFFA676E}"/>
                    </a:ext>
                  </a:extLst>
                </p:cNvPr>
                <p:cNvSpPr>
                  <a:spLocks noChangeShapeType="1"/>
                </p:cNvSpPr>
                <p:nvPr/>
              </p:nvSpPr>
              <p:spPr bwMode="auto">
                <a:xfrm rot="19774523">
                  <a:off x="5976" y="5044"/>
                  <a:ext cx="1584" cy="432"/>
                </a:xfrm>
                <a:prstGeom prst="line">
                  <a:avLst/>
                </a:prstGeom>
                <a:grpFill/>
                <a:ln w="28575">
                  <a:solidFill>
                    <a:srgbClr val="000000"/>
                  </a:solidFill>
                  <a:round/>
                  <a:headEnd/>
                  <a:tailEnd/>
                </a:ln>
              </p:spPr>
              <p:txBody>
                <a:bodyPr/>
                <a:lstStyle/>
                <a:p>
                  <a:pPr>
                    <a:defRPr/>
                  </a:pPr>
                  <a:endParaRPr lang="en-US"/>
                </a:p>
              </p:txBody>
            </p:sp>
            <p:sp>
              <p:nvSpPr>
                <p:cNvPr id="647184" name="Line 16">
                  <a:extLst>
                    <a:ext uri="{FF2B5EF4-FFF2-40B4-BE49-F238E27FC236}">
                      <a16:creationId xmlns:a16="http://schemas.microsoft.com/office/drawing/2014/main" id="{0514FA0F-1324-41B3-B147-F359BDDBEBBE}"/>
                    </a:ext>
                  </a:extLst>
                </p:cNvPr>
                <p:cNvSpPr>
                  <a:spLocks noChangeShapeType="1"/>
                </p:cNvSpPr>
                <p:nvPr/>
              </p:nvSpPr>
              <p:spPr bwMode="auto">
                <a:xfrm rot="-1653862">
                  <a:off x="3528" y="5924"/>
                  <a:ext cx="1584" cy="432"/>
                </a:xfrm>
                <a:prstGeom prst="line">
                  <a:avLst/>
                </a:prstGeom>
                <a:grpFill/>
                <a:ln w="28575">
                  <a:solidFill>
                    <a:srgbClr val="000000"/>
                  </a:solidFill>
                  <a:round/>
                  <a:headEnd/>
                  <a:tailEnd/>
                </a:ln>
              </p:spPr>
              <p:txBody>
                <a:bodyPr/>
                <a:lstStyle/>
                <a:p>
                  <a:pPr>
                    <a:defRPr/>
                  </a:pPr>
                  <a:endParaRPr lang="en-US"/>
                </a:p>
              </p:txBody>
            </p:sp>
            <p:sp>
              <p:nvSpPr>
                <p:cNvPr id="647185" name="Line 17">
                  <a:extLst>
                    <a:ext uri="{FF2B5EF4-FFF2-40B4-BE49-F238E27FC236}">
                      <a16:creationId xmlns:a16="http://schemas.microsoft.com/office/drawing/2014/main" id="{F7BEDA6A-EFEA-4E60-930E-47DE029092A1}"/>
                    </a:ext>
                  </a:extLst>
                </p:cNvPr>
                <p:cNvSpPr>
                  <a:spLocks noChangeShapeType="1"/>
                </p:cNvSpPr>
                <p:nvPr/>
              </p:nvSpPr>
              <p:spPr bwMode="auto">
                <a:xfrm>
                  <a:off x="5112" y="5496"/>
                  <a:ext cx="864" cy="0"/>
                </a:xfrm>
                <a:prstGeom prst="line">
                  <a:avLst/>
                </a:prstGeom>
                <a:grpFill/>
                <a:ln w="28575">
                  <a:solidFill>
                    <a:srgbClr val="000000"/>
                  </a:solidFill>
                  <a:round/>
                  <a:headEnd/>
                  <a:tailEnd/>
                </a:ln>
              </p:spPr>
              <p:txBody>
                <a:bodyPr/>
                <a:lstStyle/>
                <a:p>
                  <a:pPr>
                    <a:defRPr/>
                  </a:pPr>
                  <a:endParaRPr lang="en-US"/>
                </a:p>
              </p:txBody>
            </p:sp>
            <p:sp>
              <p:nvSpPr>
                <p:cNvPr id="647186" name="Line 18">
                  <a:extLst>
                    <a:ext uri="{FF2B5EF4-FFF2-40B4-BE49-F238E27FC236}">
                      <a16:creationId xmlns:a16="http://schemas.microsoft.com/office/drawing/2014/main" id="{77CA6949-BB35-47D7-8843-80851599CD14}"/>
                    </a:ext>
                  </a:extLst>
                </p:cNvPr>
                <p:cNvSpPr>
                  <a:spLocks noChangeShapeType="1"/>
                </p:cNvSpPr>
                <p:nvPr/>
              </p:nvSpPr>
              <p:spPr bwMode="auto">
                <a:xfrm>
                  <a:off x="5112" y="5948"/>
                  <a:ext cx="864" cy="0"/>
                </a:xfrm>
                <a:prstGeom prst="line">
                  <a:avLst/>
                </a:prstGeom>
                <a:grpFill/>
                <a:ln w="28575">
                  <a:solidFill>
                    <a:srgbClr val="000000"/>
                  </a:solidFill>
                  <a:round/>
                  <a:headEnd/>
                  <a:tailEnd/>
                </a:ln>
              </p:spPr>
              <p:txBody>
                <a:bodyPr/>
                <a:lstStyle/>
                <a:p>
                  <a:pPr>
                    <a:defRPr/>
                  </a:pPr>
                  <a:endParaRPr lang="en-US"/>
                </a:p>
              </p:txBody>
            </p:sp>
            <p:sp>
              <p:nvSpPr>
                <p:cNvPr id="647187" name="Line 19">
                  <a:extLst>
                    <a:ext uri="{FF2B5EF4-FFF2-40B4-BE49-F238E27FC236}">
                      <a16:creationId xmlns:a16="http://schemas.microsoft.com/office/drawing/2014/main" id="{AB78C68C-07C1-4C46-9A9F-502E934E2E7B}"/>
                    </a:ext>
                  </a:extLst>
                </p:cNvPr>
                <p:cNvSpPr>
                  <a:spLocks noChangeShapeType="1"/>
                </p:cNvSpPr>
                <p:nvPr/>
              </p:nvSpPr>
              <p:spPr bwMode="auto">
                <a:xfrm flipH="1">
                  <a:off x="3240" y="6300"/>
                  <a:ext cx="288" cy="0"/>
                </a:xfrm>
                <a:prstGeom prst="line">
                  <a:avLst/>
                </a:prstGeom>
                <a:grpFill/>
                <a:ln w="28575">
                  <a:solidFill>
                    <a:srgbClr val="000000"/>
                  </a:solidFill>
                  <a:round/>
                  <a:headEnd/>
                  <a:tailEnd/>
                </a:ln>
              </p:spPr>
              <p:txBody>
                <a:bodyPr/>
                <a:lstStyle/>
                <a:p>
                  <a:pPr>
                    <a:defRPr/>
                  </a:pPr>
                  <a:endParaRPr lang="en-US"/>
                </a:p>
              </p:txBody>
            </p:sp>
            <p:sp>
              <p:nvSpPr>
                <p:cNvPr id="647188" name="Line 20">
                  <a:extLst>
                    <a:ext uri="{FF2B5EF4-FFF2-40B4-BE49-F238E27FC236}">
                      <a16:creationId xmlns:a16="http://schemas.microsoft.com/office/drawing/2014/main" id="{034357AA-C9D3-415E-AA76-D3A4FD5277E2}"/>
                    </a:ext>
                  </a:extLst>
                </p:cNvPr>
                <p:cNvSpPr>
                  <a:spLocks noChangeShapeType="1"/>
                </p:cNvSpPr>
                <p:nvPr/>
              </p:nvSpPr>
              <p:spPr bwMode="auto">
                <a:xfrm flipH="1">
                  <a:off x="2644" y="5044"/>
                  <a:ext cx="864" cy="0"/>
                </a:xfrm>
                <a:prstGeom prst="line">
                  <a:avLst/>
                </a:prstGeom>
                <a:grpFill/>
                <a:ln w="28575">
                  <a:solidFill>
                    <a:srgbClr val="000000"/>
                  </a:solidFill>
                  <a:round/>
                  <a:headEnd/>
                  <a:tailEnd/>
                </a:ln>
              </p:spPr>
              <p:txBody>
                <a:bodyPr/>
                <a:lstStyle/>
                <a:p>
                  <a:pPr>
                    <a:defRPr/>
                  </a:pPr>
                  <a:endParaRPr lang="en-US"/>
                </a:p>
              </p:txBody>
            </p:sp>
            <p:sp>
              <p:nvSpPr>
                <p:cNvPr id="647189" name="Line 21">
                  <a:extLst>
                    <a:ext uri="{FF2B5EF4-FFF2-40B4-BE49-F238E27FC236}">
                      <a16:creationId xmlns:a16="http://schemas.microsoft.com/office/drawing/2014/main" id="{34522F8E-D5B2-4B8E-AF59-11EF67B00C95}"/>
                    </a:ext>
                  </a:extLst>
                </p:cNvPr>
                <p:cNvSpPr>
                  <a:spLocks noChangeShapeType="1"/>
                </p:cNvSpPr>
                <p:nvPr/>
              </p:nvSpPr>
              <p:spPr bwMode="auto">
                <a:xfrm flipH="1">
                  <a:off x="7548" y="5044"/>
                  <a:ext cx="864" cy="0"/>
                </a:xfrm>
                <a:prstGeom prst="line">
                  <a:avLst/>
                </a:prstGeom>
                <a:grpFill/>
                <a:ln w="28575">
                  <a:solidFill>
                    <a:srgbClr val="000000"/>
                  </a:solidFill>
                  <a:round/>
                  <a:headEnd/>
                  <a:tailEnd/>
                </a:ln>
              </p:spPr>
              <p:txBody>
                <a:bodyPr/>
                <a:lstStyle/>
                <a:p>
                  <a:pPr>
                    <a:defRPr/>
                  </a:pPr>
                  <a:endParaRPr lang="en-US"/>
                </a:p>
              </p:txBody>
            </p:sp>
            <p:sp>
              <p:nvSpPr>
                <p:cNvPr id="647190" name="Line 22">
                  <a:extLst>
                    <a:ext uri="{FF2B5EF4-FFF2-40B4-BE49-F238E27FC236}">
                      <a16:creationId xmlns:a16="http://schemas.microsoft.com/office/drawing/2014/main" id="{92504D4C-FF8F-4888-AB0E-BA3D0BB88623}"/>
                    </a:ext>
                  </a:extLst>
                </p:cNvPr>
                <p:cNvSpPr>
                  <a:spLocks noChangeShapeType="1"/>
                </p:cNvSpPr>
                <p:nvPr/>
              </p:nvSpPr>
              <p:spPr bwMode="auto">
                <a:xfrm flipH="1">
                  <a:off x="7536" y="6360"/>
                  <a:ext cx="864" cy="0"/>
                </a:xfrm>
                <a:prstGeom prst="line">
                  <a:avLst/>
                </a:prstGeom>
                <a:grpFill/>
                <a:ln w="28575">
                  <a:solidFill>
                    <a:srgbClr val="000000"/>
                  </a:solidFill>
                  <a:round/>
                  <a:headEnd/>
                  <a:tailEnd/>
                </a:ln>
              </p:spPr>
              <p:txBody>
                <a:bodyPr/>
                <a:lstStyle/>
                <a:p>
                  <a:pPr>
                    <a:defRPr/>
                  </a:pPr>
                  <a:endParaRPr lang="en-US"/>
                </a:p>
              </p:txBody>
            </p:sp>
            <p:sp>
              <p:nvSpPr>
                <p:cNvPr id="647191" name="Line 23">
                  <a:extLst>
                    <a:ext uri="{FF2B5EF4-FFF2-40B4-BE49-F238E27FC236}">
                      <a16:creationId xmlns:a16="http://schemas.microsoft.com/office/drawing/2014/main" id="{91D11158-15ED-49FC-BF24-BCDC9A6DE5A1}"/>
                    </a:ext>
                  </a:extLst>
                </p:cNvPr>
                <p:cNvSpPr>
                  <a:spLocks noChangeShapeType="1"/>
                </p:cNvSpPr>
                <p:nvPr/>
              </p:nvSpPr>
              <p:spPr bwMode="auto">
                <a:xfrm>
                  <a:off x="2932" y="6296"/>
                  <a:ext cx="0" cy="576"/>
                </a:xfrm>
                <a:prstGeom prst="line">
                  <a:avLst/>
                </a:prstGeom>
                <a:grpFill/>
                <a:ln w="28575">
                  <a:solidFill>
                    <a:srgbClr val="000000"/>
                  </a:solidFill>
                  <a:round/>
                  <a:headEnd/>
                  <a:tailEnd/>
                </a:ln>
              </p:spPr>
              <p:txBody>
                <a:bodyPr/>
                <a:lstStyle/>
                <a:p>
                  <a:pPr>
                    <a:defRPr/>
                  </a:pPr>
                  <a:endParaRPr lang="en-US"/>
                </a:p>
              </p:txBody>
            </p:sp>
            <p:sp>
              <p:nvSpPr>
                <p:cNvPr id="647192" name="Line 24">
                  <a:extLst>
                    <a:ext uri="{FF2B5EF4-FFF2-40B4-BE49-F238E27FC236}">
                      <a16:creationId xmlns:a16="http://schemas.microsoft.com/office/drawing/2014/main" id="{D5F227DB-E603-42D2-AE79-9909F07CA8AB}"/>
                    </a:ext>
                  </a:extLst>
                </p:cNvPr>
                <p:cNvSpPr>
                  <a:spLocks noChangeShapeType="1"/>
                </p:cNvSpPr>
                <p:nvPr/>
              </p:nvSpPr>
              <p:spPr bwMode="auto">
                <a:xfrm>
                  <a:off x="3232" y="6316"/>
                  <a:ext cx="0" cy="576"/>
                </a:xfrm>
                <a:prstGeom prst="line">
                  <a:avLst/>
                </a:prstGeom>
                <a:grpFill/>
                <a:ln w="28575">
                  <a:solidFill>
                    <a:srgbClr val="000000"/>
                  </a:solidFill>
                  <a:round/>
                  <a:headEnd/>
                  <a:tailEnd/>
                </a:ln>
              </p:spPr>
              <p:txBody>
                <a:bodyPr/>
                <a:lstStyle/>
                <a:p>
                  <a:pPr>
                    <a:defRPr/>
                  </a:pPr>
                  <a:endParaRPr lang="en-US"/>
                </a:p>
              </p:txBody>
            </p:sp>
            <p:sp>
              <p:nvSpPr>
                <p:cNvPr id="647193" name="Line 25">
                  <a:extLst>
                    <a:ext uri="{FF2B5EF4-FFF2-40B4-BE49-F238E27FC236}">
                      <a16:creationId xmlns:a16="http://schemas.microsoft.com/office/drawing/2014/main" id="{7B33AACA-765E-4E2F-B1B6-50ADD5418C85}"/>
                    </a:ext>
                  </a:extLst>
                </p:cNvPr>
                <p:cNvSpPr>
                  <a:spLocks noChangeShapeType="1"/>
                </p:cNvSpPr>
                <p:nvPr/>
              </p:nvSpPr>
              <p:spPr bwMode="auto">
                <a:xfrm flipV="1">
                  <a:off x="3096" y="6360"/>
                  <a:ext cx="0" cy="720"/>
                </a:xfrm>
                <a:prstGeom prst="line">
                  <a:avLst/>
                </a:prstGeom>
                <a:grpFill/>
                <a:ln w="28575">
                  <a:solidFill>
                    <a:srgbClr val="000000"/>
                  </a:solidFill>
                  <a:round/>
                  <a:headEnd/>
                  <a:tailEnd type="triangle" w="med" len="med"/>
                </a:ln>
              </p:spPr>
              <p:txBody>
                <a:bodyPr/>
                <a:lstStyle/>
                <a:p>
                  <a:pPr>
                    <a:defRPr/>
                  </a:pPr>
                  <a:endParaRPr lang="en-US"/>
                </a:p>
              </p:txBody>
            </p:sp>
            <p:sp>
              <p:nvSpPr>
                <p:cNvPr id="647194" name="Line 26">
                  <a:extLst>
                    <a:ext uri="{FF2B5EF4-FFF2-40B4-BE49-F238E27FC236}">
                      <a16:creationId xmlns:a16="http://schemas.microsoft.com/office/drawing/2014/main" id="{8CB8E87B-FEE1-497C-B3FE-30B452BF23AF}"/>
                    </a:ext>
                  </a:extLst>
                </p:cNvPr>
                <p:cNvSpPr>
                  <a:spLocks noChangeShapeType="1"/>
                </p:cNvSpPr>
                <p:nvPr/>
              </p:nvSpPr>
              <p:spPr bwMode="auto">
                <a:xfrm>
                  <a:off x="2088" y="5456"/>
                  <a:ext cx="864" cy="0"/>
                </a:xfrm>
                <a:prstGeom prst="line">
                  <a:avLst/>
                </a:prstGeom>
                <a:grpFill/>
                <a:ln w="28575">
                  <a:solidFill>
                    <a:srgbClr val="000000"/>
                  </a:solidFill>
                  <a:round/>
                  <a:headEnd/>
                  <a:tailEnd/>
                </a:ln>
              </p:spPr>
              <p:txBody>
                <a:bodyPr/>
                <a:lstStyle/>
                <a:p>
                  <a:pPr>
                    <a:defRPr/>
                  </a:pPr>
                  <a:endParaRPr lang="en-US"/>
                </a:p>
              </p:txBody>
            </p:sp>
            <p:sp>
              <p:nvSpPr>
                <p:cNvPr id="647195" name="Line 27">
                  <a:extLst>
                    <a:ext uri="{FF2B5EF4-FFF2-40B4-BE49-F238E27FC236}">
                      <a16:creationId xmlns:a16="http://schemas.microsoft.com/office/drawing/2014/main" id="{FB3F3F85-75D9-4608-9FE4-E4288C8DDEB0}"/>
                    </a:ext>
                  </a:extLst>
                </p:cNvPr>
                <p:cNvSpPr>
                  <a:spLocks noChangeShapeType="1"/>
                </p:cNvSpPr>
                <p:nvPr/>
              </p:nvSpPr>
              <p:spPr bwMode="auto">
                <a:xfrm>
                  <a:off x="2932" y="5436"/>
                  <a:ext cx="144" cy="144"/>
                </a:xfrm>
                <a:prstGeom prst="line">
                  <a:avLst/>
                </a:prstGeom>
                <a:grpFill/>
                <a:ln w="28575">
                  <a:solidFill>
                    <a:srgbClr val="000000"/>
                  </a:solidFill>
                  <a:round/>
                  <a:headEnd/>
                  <a:tailEnd/>
                </a:ln>
              </p:spPr>
              <p:txBody>
                <a:bodyPr/>
                <a:lstStyle/>
                <a:p>
                  <a:pPr>
                    <a:defRPr/>
                  </a:pPr>
                  <a:endParaRPr lang="en-US"/>
                </a:p>
              </p:txBody>
            </p:sp>
            <p:sp>
              <p:nvSpPr>
                <p:cNvPr id="647196" name="Line 28">
                  <a:extLst>
                    <a:ext uri="{FF2B5EF4-FFF2-40B4-BE49-F238E27FC236}">
                      <a16:creationId xmlns:a16="http://schemas.microsoft.com/office/drawing/2014/main" id="{2EE93645-8D83-4F83-A404-B764423CEDA7}"/>
                    </a:ext>
                  </a:extLst>
                </p:cNvPr>
                <p:cNvSpPr>
                  <a:spLocks noChangeShapeType="1"/>
                </p:cNvSpPr>
                <p:nvPr/>
              </p:nvSpPr>
              <p:spPr bwMode="auto">
                <a:xfrm rot="-16954904">
                  <a:off x="2952" y="5676"/>
                  <a:ext cx="144" cy="144"/>
                </a:xfrm>
                <a:prstGeom prst="line">
                  <a:avLst/>
                </a:prstGeom>
                <a:grpFill/>
                <a:ln w="28575">
                  <a:solidFill>
                    <a:srgbClr val="000000"/>
                  </a:solidFill>
                  <a:round/>
                  <a:headEnd/>
                  <a:tailEnd/>
                </a:ln>
              </p:spPr>
              <p:txBody>
                <a:bodyPr/>
                <a:lstStyle/>
                <a:p>
                  <a:pPr>
                    <a:defRPr/>
                  </a:pPr>
                  <a:endParaRPr lang="en-US"/>
                </a:p>
              </p:txBody>
            </p:sp>
            <p:sp>
              <p:nvSpPr>
                <p:cNvPr id="647197" name="Line 29">
                  <a:extLst>
                    <a:ext uri="{FF2B5EF4-FFF2-40B4-BE49-F238E27FC236}">
                      <a16:creationId xmlns:a16="http://schemas.microsoft.com/office/drawing/2014/main" id="{8A7DA509-028E-45B6-A246-25B73D389D18}"/>
                    </a:ext>
                  </a:extLst>
                </p:cNvPr>
                <p:cNvSpPr>
                  <a:spLocks noChangeShapeType="1"/>
                </p:cNvSpPr>
                <p:nvPr/>
              </p:nvSpPr>
              <p:spPr bwMode="auto">
                <a:xfrm>
                  <a:off x="2100" y="5616"/>
                  <a:ext cx="576" cy="0"/>
                </a:xfrm>
                <a:prstGeom prst="line">
                  <a:avLst/>
                </a:prstGeom>
                <a:grpFill/>
                <a:ln w="9525">
                  <a:solidFill>
                    <a:srgbClr val="000000"/>
                  </a:solidFill>
                  <a:round/>
                  <a:headEnd/>
                  <a:tailEnd type="triangle" w="med" len="med"/>
                </a:ln>
              </p:spPr>
              <p:txBody>
                <a:bodyPr/>
                <a:lstStyle/>
                <a:p>
                  <a:pPr>
                    <a:defRPr/>
                  </a:pPr>
                  <a:endParaRPr lang="en-US"/>
                </a:p>
              </p:txBody>
            </p:sp>
            <p:sp>
              <p:nvSpPr>
                <p:cNvPr id="647198" name="Line 30">
                  <a:extLst>
                    <a:ext uri="{FF2B5EF4-FFF2-40B4-BE49-F238E27FC236}">
                      <a16:creationId xmlns:a16="http://schemas.microsoft.com/office/drawing/2014/main" id="{259A0FE1-0094-4E2F-BB8C-74A03F93F3AE}"/>
                    </a:ext>
                  </a:extLst>
                </p:cNvPr>
                <p:cNvSpPr>
                  <a:spLocks noChangeShapeType="1"/>
                </p:cNvSpPr>
                <p:nvPr/>
              </p:nvSpPr>
              <p:spPr bwMode="auto">
                <a:xfrm>
                  <a:off x="2664" y="5848"/>
                  <a:ext cx="0" cy="432"/>
                </a:xfrm>
                <a:prstGeom prst="line">
                  <a:avLst/>
                </a:prstGeom>
                <a:grpFill/>
                <a:ln w="28575">
                  <a:solidFill>
                    <a:srgbClr val="000000"/>
                  </a:solidFill>
                  <a:round/>
                  <a:headEnd/>
                  <a:tailEnd/>
                </a:ln>
              </p:spPr>
              <p:txBody>
                <a:bodyPr/>
                <a:lstStyle/>
                <a:p>
                  <a:pPr>
                    <a:defRPr/>
                  </a:pPr>
                  <a:endParaRPr lang="en-US"/>
                </a:p>
              </p:txBody>
            </p:sp>
            <p:sp>
              <p:nvSpPr>
                <p:cNvPr id="647199" name="Text Box 31">
                  <a:extLst>
                    <a:ext uri="{FF2B5EF4-FFF2-40B4-BE49-F238E27FC236}">
                      <a16:creationId xmlns:a16="http://schemas.microsoft.com/office/drawing/2014/main" id="{45953A47-E66B-4907-BCAB-CEE6CD408F13}"/>
                    </a:ext>
                  </a:extLst>
                </p:cNvPr>
                <p:cNvSpPr txBox="1">
                  <a:spLocks noChangeArrowheads="1"/>
                </p:cNvSpPr>
                <p:nvPr/>
              </p:nvSpPr>
              <p:spPr bwMode="auto">
                <a:xfrm>
                  <a:off x="877" y="5420"/>
                  <a:ext cx="1495" cy="974"/>
                </a:xfrm>
                <a:prstGeom prst="rect">
                  <a:avLst/>
                </a:prstGeom>
                <a:grpFill/>
                <a:ln w="9525">
                  <a:noFill/>
                  <a:miter lim="800000"/>
                  <a:headEnd/>
                  <a:tailEnd/>
                </a:ln>
              </p:spPr>
              <p:txBody>
                <a:bodyPr/>
                <a:lstStyle/>
                <a:p>
                  <a:pPr>
                    <a:defRPr/>
                  </a:pPr>
                  <a:r>
                    <a:rPr lang="en-US" sz="1200">
                      <a:latin typeface="Bookman Old Style" pitchFamily="18" charset="0"/>
                      <a:cs typeface="Angsana New" pitchFamily="18" charset="-34"/>
                    </a:rPr>
                    <a:t>MOTIVE STEAM H.P.</a:t>
                  </a:r>
                  <a:endParaRPr lang="en-AU">
                    <a:latin typeface="Bookman Old Style" pitchFamily="18" charset="0"/>
                  </a:endParaRPr>
                </a:p>
              </p:txBody>
            </p:sp>
            <p:sp>
              <p:nvSpPr>
                <p:cNvPr id="647200" name="Text Box 32">
                  <a:extLst>
                    <a:ext uri="{FF2B5EF4-FFF2-40B4-BE49-F238E27FC236}">
                      <a16:creationId xmlns:a16="http://schemas.microsoft.com/office/drawing/2014/main" id="{03C02A7A-A3C3-4BA9-8CF1-26257969659D}"/>
                    </a:ext>
                  </a:extLst>
                </p:cNvPr>
                <p:cNvSpPr txBox="1">
                  <a:spLocks noChangeArrowheads="1"/>
                </p:cNvSpPr>
                <p:nvPr/>
              </p:nvSpPr>
              <p:spPr bwMode="auto">
                <a:xfrm>
                  <a:off x="8955" y="5208"/>
                  <a:ext cx="1197" cy="864"/>
                </a:xfrm>
                <a:prstGeom prst="rect">
                  <a:avLst/>
                </a:prstGeom>
                <a:grpFill/>
                <a:ln w="9525">
                  <a:noFill/>
                  <a:miter lim="800000"/>
                  <a:headEnd/>
                  <a:tailEnd/>
                </a:ln>
              </p:spPr>
              <p:txBody>
                <a:bodyPr/>
                <a:lstStyle/>
                <a:p>
                  <a:pPr>
                    <a:defRPr/>
                  </a:pPr>
                  <a:r>
                    <a:rPr lang="en-US" sz="1200">
                      <a:latin typeface="Bookman Old Style" pitchFamily="18" charset="0"/>
                      <a:cs typeface="Angsana New" pitchFamily="18" charset="-34"/>
                    </a:rPr>
                    <a:t>DISCHARGE STEAM </a:t>
                  </a:r>
                </a:p>
                <a:p>
                  <a:pPr>
                    <a:defRPr/>
                  </a:pPr>
                  <a:r>
                    <a:rPr lang="en-US" sz="1200">
                      <a:latin typeface="Bookman Old Style" pitchFamily="18" charset="0"/>
                      <a:cs typeface="Angsana New" pitchFamily="18" charset="-34"/>
                    </a:rPr>
                    <a:t>M.P.</a:t>
                  </a:r>
                  <a:endParaRPr lang="en-AU" sz="1200">
                    <a:latin typeface="Bookman Old Style" pitchFamily="18" charset="0"/>
                  </a:endParaRPr>
                </a:p>
              </p:txBody>
            </p:sp>
            <p:sp>
              <p:nvSpPr>
                <p:cNvPr id="647201" name="Line 33">
                  <a:extLst>
                    <a:ext uri="{FF2B5EF4-FFF2-40B4-BE49-F238E27FC236}">
                      <a16:creationId xmlns:a16="http://schemas.microsoft.com/office/drawing/2014/main" id="{C32B7AAB-0740-4E84-AE8D-7DA28FDEADDB}"/>
                    </a:ext>
                  </a:extLst>
                </p:cNvPr>
                <p:cNvSpPr>
                  <a:spLocks noChangeShapeType="1"/>
                </p:cNvSpPr>
                <p:nvPr/>
              </p:nvSpPr>
              <p:spPr bwMode="auto">
                <a:xfrm>
                  <a:off x="7848" y="5640"/>
                  <a:ext cx="864" cy="0"/>
                </a:xfrm>
                <a:prstGeom prst="line">
                  <a:avLst/>
                </a:prstGeom>
                <a:grpFill/>
                <a:ln w="28575">
                  <a:solidFill>
                    <a:srgbClr val="000000"/>
                  </a:solidFill>
                  <a:round/>
                  <a:headEnd/>
                  <a:tailEnd type="triangle" w="med" len="med"/>
                </a:ln>
              </p:spPr>
              <p:txBody>
                <a:bodyPr/>
                <a:lstStyle/>
                <a:p>
                  <a:pPr>
                    <a:defRPr/>
                  </a:pPr>
                  <a:endParaRPr lang="en-US"/>
                </a:p>
              </p:txBody>
            </p:sp>
            <p:sp>
              <p:nvSpPr>
                <p:cNvPr id="647202" name="Text Box 34">
                  <a:extLst>
                    <a:ext uri="{FF2B5EF4-FFF2-40B4-BE49-F238E27FC236}">
                      <a16:creationId xmlns:a16="http://schemas.microsoft.com/office/drawing/2014/main" id="{B89902CC-4BFF-4CC8-939E-816A278A8917}"/>
                    </a:ext>
                  </a:extLst>
                </p:cNvPr>
                <p:cNvSpPr txBox="1">
                  <a:spLocks noChangeArrowheads="1"/>
                </p:cNvSpPr>
                <p:nvPr/>
              </p:nvSpPr>
              <p:spPr bwMode="auto">
                <a:xfrm>
                  <a:off x="2232" y="7045"/>
                  <a:ext cx="2048" cy="576"/>
                </a:xfrm>
                <a:prstGeom prst="rect">
                  <a:avLst/>
                </a:prstGeom>
                <a:grpFill/>
                <a:ln w="9525">
                  <a:noFill/>
                  <a:miter lim="800000"/>
                  <a:headEnd/>
                  <a:tailEnd/>
                </a:ln>
              </p:spPr>
              <p:txBody>
                <a:bodyPr/>
                <a:lstStyle/>
                <a:p>
                  <a:pPr>
                    <a:defRPr/>
                  </a:pPr>
                  <a:r>
                    <a:rPr lang="en-US" sz="1200">
                      <a:latin typeface="Bookman Old Style" pitchFamily="18" charset="0"/>
                      <a:cs typeface="Angsana New" pitchFamily="18" charset="-34"/>
                    </a:rPr>
                    <a:t>SUCTION STEAM L.P.</a:t>
                  </a:r>
                  <a:endParaRPr lang="en-AU">
                    <a:latin typeface="Bookman Old Style" pitchFamily="18" charset="0"/>
                  </a:endParaRPr>
                </a:p>
              </p:txBody>
            </p:sp>
          </p:grpSp>
        </p:grpSp>
      </p:grpSp>
      <p:sp>
        <p:nvSpPr>
          <p:cNvPr id="46086" name="Text Box 37">
            <a:extLst>
              <a:ext uri="{FF2B5EF4-FFF2-40B4-BE49-F238E27FC236}">
                <a16:creationId xmlns:a16="http://schemas.microsoft.com/office/drawing/2014/main" id="{E03242A8-960A-4A10-BAFC-5E5D8FE19E88}"/>
              </a:ext>
            </a:extLst>
          </p:cNvPr>
          <p:cNvSpPr txBox="1">
            <a:spLocks noChangeArrowheads="1"/>
          </p:cNvSpPr>
          <p:nvPr/>
        </p:nvSpPr>
        <p:spPr bwMode="auto">
          <a:xfrm>
            <a:off x="5953126" y="6143625"/>
            <a:ext cx="26908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AU" altLang="en-US" sz="2000">
                <a:latin typeface="Bookman Old Style" panose="02050604050505020204" pitchFamily="18" charset="0"/>
              </a:rPr>
              <a:t>Thermo-compressor</a:t>
            </a:r>
          </a:p>
        </p:txBody>
      </p:sp>
      <p:sp>
        <p:nvSpPr>
          <p:cNvPr id="40" name="Rectangle 2">
            <a:extLst>
              <a:ext uri="{FF2B5EF4-FFF2-40B4-BE49-F238E27FC236}">
                <a16:creationId xmlns:a16="http://schemas.microsoft.com/office/drawing/2014/main" id="{AAF7156B-6D40-4AB9-930A-29CC6B33BCAF}"/>
              </a:ext>
            </a:extLst>
          </p:cNvPr>
          <p:cNvSpPr txBox="1">
            <a:spLocks noChangeArrowheads="1"/>
          </p:cNvSpPr>
          <p:nvPr/>
        </p:nvSpPr>
        <p:spPr>
          <a:xfrm>
            <a:off x="1809750" y="357188"/>
            <a:ext cx="8858250" cy="914400"/>
          </a:xfrm>
          <a:prstGeom prst="rect">
            <a:avLst/>
          </a:prstGeom>
        </p:spPr>
        <p:txBody>
          <a:bodyPr/>
          <a:lstStyle/>
          <a:p>
            <a:pPr>
              <a:defRPr/>
            </a:pPr>
            <a:r>
              <a:rPr lang="en-AU" sz="3800" b="1" spc="-100">
                <a:latin typeface="Bookman Old Style" pitchFamily="18" charset="0"/>
                <a:ea typeface="+mj-ea"/>
                <a:cs typeface="+mj-cs"/>
              </a:rPr>
              <a:t>  Energy Efficiency Opportunities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a:extLst>
              <a:ext uri="{FF2B5EF4-FFF2-40B4-BE49-F238E27FC236}">
                <a16:creationId xmlns:a16="http://schemas.microsoft.com/office/drawing/2014/main" id="{6D34F895-5624-497A-845C-B619130197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389AF83-881C-41D3-B3A1-2DD9CFBC24AB}" type="slidenum">
              <a:rPr lang="en-US" altLang="en-US" sz="1200">
                <a:solidFill>
                  <a:schemeClr val="tx2"/>
                </a:solidFill>
              </a:rPr>
              <a:pPr eaLnBrk="1" hangingPunct="1"/>
              <a:t>35</a:t>
            </a:fld>
            <a:endParaRPr lang="en-US" altLang="en-US" sz="1200">
              <a:solidFill>
                <a:schemeClr val="tx2"/>
              </a:solidFill>
            </a:endParaRPr>
          </a:p>
        </p:txBody>
      </p:sp>
      <p:sp>
        <p:nvSpPr>
          <p:cNvPr id="47107" name="Rectangle 3">
            <a:extLst>
              <a:ext uri="{FF2B5EF4-FFF2-40B4-BE49-F238E27FC236}">
                <a16:creationId xmlns:a16="http://schemas.microsoft.com/office/drawing/2014/main" id="{776FC8FE-0405-411D-B7D0-2CC2E012B8B4}"/>
              </a:ext>
            </a:extLst>
          </p:cNvPr>
          <p:cNvSpPr txBox="1">
            <a:spLocks noChangeArrowheads="1"/>
          </p:cNvSpPr>
          <p:nvPr/>
        </p:nvSpPr>
        <p:spPr bwMode="auto">
          <a:xfrm>
            <a:off x="2309813" y="17145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Introduction</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Steam distribution system</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Assessment of steam distribution system</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Energy efficiency opportunities</a:t>
            </a:r>
          </a:p>
          <a:p>
            <a:pPr eaLnBrk="1" hangingPunct="1">
              <a:spcBef>
                <a:spcPts val="700"/>
              </a:spcBef>
              <a:buClr>
                <a:schemeClr val="tx2"/>
              </a:buClr>
              <a:buSzPct val="95000"/>
              <a:buFont typeface="Wingdings" panose="05000000000000000000" pitchFamily="2" charset="2"/>
              <a:buChar char=""/>
            </a:pPr>
            <a:r>
              <a:rPr lang="en-US" altLang="en-US" sz="3000">
                <a:latin typeface="Bookman Old Style" panose="02050604050505020204" pitchFamily="18" charset="0"/>
              </a:rPr>
              <a:t>The Economics of Waste Heat Recovery</a:t>
            </a:r>
          </a:p>
          <a:p>
            <a:pPr eaLnBrk="1" hangingPunct="1">
              <a:spcBef>
                <a:spcPts val="700"/>
              </a:spcBef>
              <a:buClr>
                <a:schemeClr val="tx2"/>
              </a:buClr>
              <a:buSzPct val="95000"/>
              <a:buFont typeface="Wingdings" panose="05000000000000000000" pitchFamily="2" charset="2"/>
              <a:buChar char=""/>
            </a:pPr>
            <a:r>
              <a:rPr lang="en-US" altLang="en-US" sz="3000">
                <a:latin typeface="Bookman Old Style" panose="02050604050505020204" pitchFamily="18" charset="0"/>
              </a:rPr>
              <a:t>Waste Heat Recovery Equipment</a:t>
            </a:r>
          </a:p>
        </p:txBody>
      </p:sp>
      <p:sp>
        <p:nvSpPr>
          <p:cNvPr id="4" name="Rectangle 2">
            <a:extLst>
              <a:ext uri="{FF2B5EF4-FFF2-40B4-BE49-F238E27FC236}">
                <a16:creationId xmlns:a16="http://schemas.microsoft.com/office/drawing/2014/main" id="{5D44C022-8319-4F09-8B1D-15D1A3323EE6}"/>
              </a:ext>
            </a:extLst>
          </p:cNvPr>
          <p:cNvSpPr txBox="1">
            <a:spLocks noChangeArrowheads="1"/>
          </p:cNvSpPr>
          <p:nvPr/>
        </p:nvSpPr>
        <p:spPr>
          <a:xfrm>
            <a:off x="1524000" y="428625"/>
            <a:ext cx="8858250" cy="914400"/>
          </a:xfrm>
          <a:prstGeom prst="rect">
            <a:avLst/>
          </a:prstGeom>
        </p:spPr>
        <p:txBody>
          <a:bodyPr/>
          <a:lstStyle/>
          <a:p>
            <a:pPr>
              <a:defRPr/>
            </a:pPr>
            <a:r>
              <a:rPr lang="en-AU" sz="3700" b="1" spc="-100">
                <a:latin typeface="Bookman Old Style" pitchFamily="18" charset="0"/>
                <a:ea typeface="+mj-ea"/>
                <a:cs typeface="+mj-cs"/>
              </a:rPr>
              <a:t>  Economics of Waste Heat Recovery</a:t>
            </a:r>
          </a:p>
        </p:txBody>
      </p:sp>
      <p:sp>
        <p:nvSpPr>
          <p:cNvPr id="5" name="Oval 4">
            <a:extLst>
              <a:ext uri="{FF2B5EF4-FFF2-40B4-BE49-F238E27FC236}">
                <a16:creationId xmlns:a16="http://schemas.microsoft.com/office/drawing/2014/main" id="{B72B36BA-8173-4400-B110-72C1C04F1BB5}"/>
              </a:ext>
            </a:extLst>
          </p:cNvPr>
          <p:cNvSpPr>
            <a:spLocks noChangeArrowheads="1"/>
          </p:cNvSpPr>
          <p:nvPr/>
        </p:nvSpPr>
        <p:spPr bwMode="auto">
          <a:xfrm>
            <a:off x="1524001" y="4286250"/>
            <a:ext cx="8143875" cy="1143000"/>
          </a:xfrm>
          <a:prstGeom prst="ellipse">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20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a:extLst>
              <a:ext uri="{FF2B5EF4-FFF2-40B4-BE49-F238E27FC236}">
                <a16:creationId xmlns:a16="http://schemas.microsoft.com/office/drawing/2014/main" id="{3DB1AAFC-62AF-495D-A11E-715DE5CBBF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0642293-49BE-4D86-98E2-B1002E070481}" type="slidenum">
              <a:rPr lang="en-US" altLang="en-US" sz="1200">
                <a:solidFill>
                  <a:schemeClr val="tx2"/>
                </a:solidFill>
              </a:rPr>
              <a:pPr eaLnBrk="1" hangingPunct="1"/>
              <a:t>36</a:t>
            </a:fld>
            <a:endParaRPr lang="en-US" altLang="en-US" sz="1200">
              <a:solidFill>
                <a:schemeClr val="tx2"/>
              </a:solidFill>
            </a:endParaRPr>
          </a:p>
        </p:txBody>
      </p:sp>
      <p:sp>
        <p:nvSpPr>
          <p:cNvPr id="4" name="Rectangle 2">
            <a:extLst>
              <a:ext uri="{FF2B5EF4-FFF2-40B4-BE49-F238E27FC236}">
                <a16:creationId xmlns:a16="http://schemas.microsoft.com/office/drawing/2014/main" id="{D7B4394D-52D8-4212-9DCA-EDF5EF1F7F7C}"/>
              </a:ext>
            </a:extLst>
          </p:cNvPr>
          <p:cNvSpPr txBox="1">
            <a:spLocks noChangeArrowheads="1"/>
          </p:cNvSpPr>
          <p:nvPr/>
        </p:nvSpPr>
        <p:spPr>
          <a:xfrm>
            <a:off x="1524000" y="428625"/>
            <a:ext cx="8858250" cy="914400"/>
          </a:xfrm>
          <a:prstGeom prst="rect">
            <a:avLst/>
          </a:prstGeom>
        </p:spPr>
        <p:txBody>
          <a:bodyPr/>
          <a:lstStyle/>
          <a:p>
            <a:pPr>
              <a:defRPr/>
            </a:pPr>
            <a:r>
              <a:rPr lang="en-AU" sz="3700" b="1" spc="-100">
                <a:latin typeface="Bookman Old Style" pitchFamily="18" charset="0"/>
                <a:ea typeface="+mj-ea"/>
                <a:cs typeface="+mj-cs"/>
              </a:rPr>
              <a:t>  Economics of Waste Heat Recovery</a:t>
            </a:r>
          </a:p>
        </p:txBody>
      </p:sp>
      <p:sp>
        <p:nvSpPr>
          <p:cNvPr id="48132" name="Rectangle 5">
            <a:extLst>
              <a:ext uri="{FF2B5EF4-FFF2-40B4-BE49-F238E27FC236}">
                <a16:creationId xmlns:a16="http://schemas.microsoft.com/office/drawing/2014/main" id="{B8D37C52-2029-4AC1-9957-195A0C75D865}"/>
              </a:ext>
            </a:extLst>
          </p:cNvPr>
          <p:cNvSpPr>
            <a:spLocks noChangeArrowheads="1"/>
          </p:cNvSpPr>
          <p:nvPr/>
        </p:nvSpPr>
        <p:spPr bwMode="auto">
          <a:xfrm>
            <a:off x="1809750" y="1285875"/>
            <a:ext cx="8572500"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The benefits from waste heat recovery can be substantial; therefore the benefits included in the economic analysis must be as complete as possible</a:t>
            </a:r>
          </a:p>
        </p:txBody>
      </p:sp>
      <p:pic>
        <p:nvPicPr>
          <p:cNvPr id="48133" name="Picture 7">
            <a:extLst>
              <a:ext uri="{FF2B5EF4-FFF2-40B4-BE49-F238E27FC236}">
                <a16:creationId xmlns:a16="http://schemas.microsoft.com/office/drawing/2014/main" id="{6BB17E94-C2BB-489C-B389-E959208E70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1" y="2571750"/>
            <a:ext cx="4486275" cy="386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a:extLst>
              <a:ext uri="{FF2B5EF4-FFF2-40B4-BE49-F238E27FC236}">
                <a16:creationId xmlns:a16="http://schemas.microsoft.com/office/drawing/2014/main" id="{4FA03C81-9731-4C8F-9A3E-B786B989AC5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0D51E18-25F5-4318-94E7-F417BBDBCB5B}" type="slidenum">
              <a:rPr lang="en-US" altLang="en-US" sz="1200">
                <a:solidFill>
                  <a:schemeClr val="tx2"/>
                </a:solidFill>
              </a:rPr>
              <a:pPr eaLnBrk="1" hangingPunct="1"/>
              <a:t>37</a:t>
            </a:fld>
            <a:endParaRPr lang="en-US" altLang="en-US" sz="1200">
              <a:solidFill>
                <a:schemeClr val="tx2"/>
              </a:solidFill>
            </a:endParaRPr>
          </a:p>
        </p:txBody>
      </p:sp>
      <p:sp>
        <p:nvSpPr>
          <p:cNvPr id="4" name="Rectangle 2">
            <a:extLst>
              <a:ext uri="{FF2B5EF4-FFF2-40B4-BE49-F238E27FC236}">
                <a16:creationId xmlns:a16="http://schemas.microsoft.com/office/drawing/2014/main" id="{686B4661-E82D-456B-847C-11C526981399}"/>
              </a:ext>
            </a:extLst>
          </p:cNvPr>
          <p:cNvSpPr txBox="1">
            <a:spLocks noChangeArrowheads="1"/>
          </p:cNvSpPr>
          <p:nvPr/>
        </p:nvSpPr>
        <p:spPr>
          <a:xfrm>
            <a:off x="1524000" y="428625"/>
            <a:ext cx="8858250" cy="914400"/>
          </a:xfrm>
          <a:prstGeom prst="rect">
            <a:avLst/>
          </a:prstGeom>
        </p:spPr>
        <p:txBody>
          <a:bodyPr/>
          <a:lstStyle/>
          <a:p>
            <a:pPr>
              <a:defRPr/>
            </a:pPr>
            <a:r>
              <a:rPr lang="en-AU" sz="3700" b="1" spc="-100">
                <a:latin typeface="Bookman Old Style" pitchFamily="18" charset="0"/>
                <a:ea typeface="+mj-ea"/>
                <a:cs typeface="+mj-cs"/>
              </a:rPr>
              <a:t>  Economics of Waste Heat Recovery</a:t>
            </a:r>
          </a:p>
        </p:txBody>
      </p:sp>
      <p:sp>
        <p:nvSpPr>
          <p:cNvPr id="49156" name="Rectangle 5">
            <a:extLst>
              <a:ext uri="{FF2B5EF4-FFF2-40B4-BE49-F238E27FC236}">
                <a16:creationId xmlns:a16="http://schemas.microsoft.com/office/drawing/2014/main" id="{4B2BC0C7-561D-44DA-8465-BA162DE6EF66}"/>
              </a:ext>
            </a:extLst>
          </p:cNvPr>
          <p:cNvSpPr>
            <a:spLocks noChangeArrowheads="1"/>
          </p:cNvSpPr>
          <p:nvPr/>
        </p:nvSpPr>
        <p:spPr bwMode="auto">
          <a:xfrm>
            <a:off x="1809750" y="1285876"/>
            <a:ext cx="8858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The analysis must also include complete details of the costs involved and the amount by which these costs are reduced by any tax benefits</a:t>
            </a:r>
          </a:p>
        </p:txBody>
      </p:sp>
      <p:pic>
        <p:nvPicPr>
          <p:cNvPr id="49157" name="Picture 8">
            <a:extLst>
              <a:ext uri="{FF2B5EF4-FFF2-40B4-BE49-F238E27FC236}">
                <a16:creationId xmlns:a16="http://schemas.microsoft.com/office/drawing/2014/main" id="{A66F30EB-1B5B-4366-9F0E-44C2048399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1" y="2428875"/>
            <a:ext cx="4486275"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a:extLst>
              <a:ext uri="{FF2B5EF4-FFF2-40B4-BE49-F238E27FC236}">
                <a16:creationId xmlns:a16="http://schemas.microsoft.com/office/drawing/2014/main" id="{844F8330-6F53-45F0-B2C8-DD7B42127C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0094620-5100-4CD4-A6F2-DF81223864BD}" type="slidenum">
              <a:rPr lang="en-US" altLang="en-US" sz="1200">
                <a:solidFill>
                  <a:schemeClr val="tx2"/>
                </a:solidFill>
              </a:rPr>
              <a:pPr eaLnBrk="1" hangingPunct="1"/>
              <a:t>38</a:t>
            </a:fld>
            <a:endParaRPr lang="en-US" altLang="en-US" sz="1200">
              <a:solidFill>
                <a:schemeClr val="tx2"/>
              </a:solidFill>
            </a:endParaRPr>
          </a:p>
        </p:txBody>
      </p:sp>
      <p:sp>
        <p:nvSpPr>
          <p:cNvPr id="4" name="Rectangle 2">
            <a:extLst>
              <a:ext uri="{FF2B5EF4-FFF2-40B4-BE49-F238E27FC236}">
                <a16:creationId xmlns:a16="http://schemas.microsoft.com/office/drawing/2014/main" id="{2200E6C9-2733-4DA0-B6ED-E8CB5942E6BA}"/>
              </a:ext>
            </a:extLst>
          </p:cNvPr>
          <p:cNvSpPr txBox="1">
            <a:spLocks noChangeArrowheads="1"/>
          </p:cNvSpPr>
          <p:nvPr/>
        </p:nvSpPr>
        <p:spPr>
          <a:xfrm>
            <a:off x="1524000" y="428625"/>
            <a:ext cx="8858250" cy="914400"/>
          </a:xfrm>
          <a:prstGeom prst="rect">
            <a:avLst/>
          </a:prstGeom>
        </p:spPr>
        <p:txBody>
          <a:bodyPr/>
          <a:lstStyle/>
          <a:p>
            <a:pPr>
              <a:defRPr/>
            </a:pPr>
            <a:r>
              <a:rPr lang="en-AU" sz="3700" b="1" spc="-100">
                <a:latin typeface="Bookman Old Style" pitchFamily="18" charset="0"/>
                <a:ea typeface="+mj-ea"/>
                <a:cs typeface="+mj-cs"/>
              </a:rPr>
              <a:t>  Economics of Waste Heat Recovery</a:t>
            </a:r>
          </a:p>
        </p:txBody>
      </p:sp>
      <p:sp>
        <p:nvSpPr>
          <p:cNvPr id="50180" name="Rectangle 5">
            <a:extLst>
              <a:ext uri="{FF2B5EF4-FFF2-40B4-BE49-F238E27FC236}">
                <a16:creationId xmlns:a16="http://schemas.microsoft.com/office/drawing/2014/main" id="{1FDAEE94-6C63-4B33-8EAC-7DED06C0689A}"/>
              </a:ext>
            </a:extLst>
          </p:cNvPr>
          <p:cNvSpPr>
            <a:spLocks noChangeArrowheads="1"/>
          </p:cNvSpPr>
          <p:nvPr/>
        </p:nvSpPr>
        <p:spPr bwMode="auto">
          <a:xfrm>
            <a:off x="1809750" y="1285876"/>
            <a:ext cx="8858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The analysis must also include complete details of the costs involved and the amount by which these costs are reduced by any tax benefits</a:t>
            </a:r>
          </a:p>
        </p:txBody>
      </p:sp>
      <p:pic>
        <p:nvPicPr>
          <p:cNvPr id="50181" name="Picture 8">
            <a:extLst>
              <a:ext uri="{FF2B5EF4-FFF2-40B4-BE49-F238E27FC236}">
                <a16:creationId xmlns:a16="http://schemas.microsoft.com/office/drawing/2014/main" id="{CA004BCE-874D-4533-BACE-3314056911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1" y="2428875"/>
            <a:ext cx="4486275"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a:extLst>
              <a:ext uri="{FF2B5EF4-FFF2-40B4-BE49-F238E27FC236}">
                <a16:creationId xmlns:a16="http://schemas.microsoft.com/office/drawing/2014/main" id="{465F5A44-BAA2-4480-BFA3-BAB26CCBEA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721F23E-6442-4A00-B2EA-A8ECC3108D16}" type="slidenum">
              <a:rPr lang="en-US" altLang="en-US" sz="1200">
                <a:solidFill>
                  <a:schemeClr val="tx2"/>
                </a:solidFill>
              </a:rPr>
              <a:pPr eaLnBrk="1" hangingPunct="1"/>
              <a:t>39</a:t>
            </a:fld>
            <a:endParaRPr lang="en-US" altLang="en-US" sz="1200">
              <a:solidFill>
                <a:schemeClr val="tx2"/>
              </a:solidFill>
            </a:endParaRPr>
          </a:p>
        </p:txBody>
      </p:sp>
      <p:sp>
        <p:nvSpPr>
          <p:cNvPr id="51203" name="Rectangle 3">
            <a:extLst>
              <a:ext uri="{FF2B5EF4-FFF2-40B4-BE49-F238E27FC236}">
                <a16:creationId xmlns:a16="http://schemas.microsoft.com/office/drawing/2014/main" id="{82DF60BE-0330-47B6-9097-98A211405988}"/>
              </a:ext>
            </a:extLst>
          </p:cNvPr>
          <p:cNvSpPr txBox="1">
            <a:spLocks noChangeArrowheads="1"/>
          </p:cNvSpPr>
          <p:nvPr/>
        </p:nvSpPr>
        <p:spPr bwMode="auto">
          <a:xfrm>
            <a:off x="2309813" y="17145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Introduction</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Steam distribution system</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Assessment of steam distribution system</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Energy efficiency opportunities</a:t>
            </a:r>
          </a:p>
          <a:p>
            <a:pPr eaLnBrk="1" hangingPunct="1">
              <a:spcBef>
                <a:spcPts val="700"/>
              </a:spcBef>
              <a:buClr>
                <a:schemeClr val="tx2"/>
              </a:buClr>
              <a:buSzPct val="95000"/>
              <a:buFont typeface="Wingdings" panose="05000000000000000000" pitchFamily="2" charset="2"/>
              <a:buChar char=""/>
            </a:pPr>
            <a:r>
              <a:rPr lang="en-US" altLang="en-US" sz="3000">
                <a:latin typeface="Bookman Old Style" panose="02050604050505020204" pitchFamily="18" charset="0"/>
              </a:rPr>
              <a:t>The Economics of Waste Heat Recovery</a:t>
            </a:r>
          </a:p>
          <a:p>
            <a:pPr eaLnBrk="1" hangingPunct="1">
              <a:spcBef>
                <a:spcPts val="700"/>
              </a:spcBef>
              <a:buClr>
                <a:schemeClr val="tx2"/>
              </a:buClr>
              <a:buSzPct val="95000"/>
              <a:buFont typeface="Wingdings" panose="05000000000000000000" pitchFamily="2" charset="2"/>
              <a:buChar char=""/>
            </a:pPr>
            <a:r>
              <a:rPr lang="en-US" altLang="en-US" sz="3000">
                <a:latin typeface="Bookman Old Style" panose="02050604050505020204" pitchFamily="18" charset="0"/>
              </a:rPr>
              <a:t>Waste Heat Recovery Equipment</a:t>
            </a:r>
          </a:p>
        </p:txBody>
      </p:sp>
      <p:sp>
        <p:nvSpPr>
          <p:cNvPr id="4" name="Rectangle 2">
            <a:extLst>
              <a:ext uri="{FF2B5EF4-FFF2-40B4-BE49-F238E27FC236}">
                <a16:creationId xmlns:a16="http://schemas.microsoft.com/office/drawing/2014/main" id="{C84C79D0-FA7A-4FC0-9680-208253899DC7}"/>
              </a:ext>
            </a:extLst>
          </p:cNvPr>
          <p:cNvSpPr txBox="1">
            <a:spLocks noChangeArrowheads="1"/>
          </p:cNvSpPr>
          <p:nvPr/>
        </p:nvSpPr>
        <p:spPr>
          <a:xfrm>
            <a:off x="1524000" y="428625"/>
            <a:ext cx="8858250" cy="914400"/>
          </a:xfrm>
          <a:prstGeom prst="rect">
            <a:avLst/>
          </a:prstGeom>
        </p:spPr>
        <p:txBody>
          <a:bodyPr/>
          <a:lstStyle/>
          <a:p>
            <a:pPr>
              <a:defRPr/>
            </a:pPr>
            <a:r>
              <a:rPr lang="en-AU" sz="3700" b="1" spc="-100">
                <a:latin typeface="Bookman Old Style" pitchFamily="18" charset="0"/>
                <a:ea typeface="+mj-ea"/>
                <a:cs typeface="+mj-cs"/>
              </a:rPr>
              <a:t>  Waste Heat Recovery Equipment</a:t>
            </a:r>
          </a:p>
        </p:txBody>
      </p:sp>
      <p:sp>
        <p:nvSpPr>
          <p:cNvPr id="5" name="Oval 4">
            <a:extLst>
              <a:ext uri="{FF2B5EF4-FFF2-40B4-BE49-F238E27FC236}">
                <a16:creationId xmlns:a16="http://schemas.microsoft.com/office/drawing/2014/main" id="{71D3FE73-A2C0-4502-BFFD-430ED42A462D}"/>
              </a:ext>
            </a:extLst>
          </p:cNvPr>
          <p:cNvSpPr>
            <a:spLocks noChangeArrowheads="1"/>
          </p:cNvSpPr>
          <p:nvPr/>
        </p:nvSpPr>
        <p:spPr bwMode="auto">
          <a:xfrm>
            <a:off x="2238375" y="5214938"/>
            <a:ext cx="7429500" cy="857250"/>
          </a:xfrm>
          <a:prstGeom prst="ellipse">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20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C752C0DE-ADA4-4911-990B-3E00CDF6CF0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B31F3EA-31A2-4582-A669-7AB6B90B817E}" type="slidenum">
              <a:rPr lang="en-US" altLang="en-US" sz="1200">
                <a:solidFill>
                  <a:schemeClr val="tx2"/>
                </a:solidFill>
              </a:rPr>
              <a:pPr eaLnBrk="1" hangingPunct="1"/>
              <a:t>4</a:t>
            </a:fld>
            <a:endParaRPr lang="en-US" altLang="en-US" sz="1200">
              <a:solidFill>
                <a:schemeClr val="tx2"/>
              </a:solidFill>
            </a:endParaRPr>
          </a:p>
        </p:txBody>
      </p:sp>
      <p:sp>
        <p:nvSpPr>
          <p:cNvPr id="434180" name="Oval 4">
            <a:extLst>
              <a:ext uri="{FF2B5EF4-FFF2-40B4-BE49-F238E27FC236}">
                <a16:creationId xmlns:a16="http://schemas.microsoft.com/office/drawing/2014/main" id="{47096701-189B-412A-99B8-70399202CFBE}"/>
              </a:ext>
            </a:extLst>
          </p:cNvPr>
          <p:cNvSpPr>
            <a:spLocks noChangeArrowheads="1"/>
          </p:cNvSpPr>
          <p:nvPr/>
        </p:nvSpPr>
        <p:spPr bwMode="auto">
          <a:xfrm>
            <a:off x="2452689" y="1928814"/>
            <a:ext cx="5500687" cy="714375"/>
          </a:xfrm>
          <a:prstGeom prst="ellipse">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 name="Rectangle 2">
            <a:extLst>
              <a:ext uri="{FF2B5EF4-FFF2-40B4-BE49-F238E27FC236}">
                <a16:creationId xmlns:a16="http://schemas.microsoft.com/office/drawing/2014/main" id="{6AFAD7C3-410D-472B-9480-0D0CB9DE5637}"/>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
        <p:nvSpPr>
          <p:cNvPr id="15365" name="Rectangle 3">
            <a:extLst>
              <a:ext uri="{FF2B5EF4-FFF2-40B4-BE49-F238E27FC236}">
                <a16:creationId xmlns:a16="http://schemas.microsoft.com/office/drawing/2014/main" id="{7CB6AA6F-F649-4556-BD0B-21ABB12360C8}"/>
              </a:ext>
            </a:extLst>
          </p:cNvPr>
          <p:cNvSpPr txBox="1">
            <a:spLocks noChangeArrowheads="1"/>
          </p:cNvSpPr>
          <p:nvPr/>
        </p:nvSpPr>
        <p:spPr bwMode="auto">
          <a:xfrm>
            <a:off x="2238375" y="14097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Introduction</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Steam distribution system</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Assessment of steam distribution system</a:t>
            </a:r>
          </a:p>
          <a:p>
            <a:pPr eaLnBrk="1" hangingPunct="1">
              <a:spcBef>
                <a:spcPts val="700"/>
              </a:spcBef>
              <a:buClr>
                <a:schemeClr val="tx2"/>
              </a:buClr>
              <a:buSzPct val="95000"/>
              <a:buFont typeface="Wingdings" panose="05000000000000000000" pitchFamily="2" charset="2"/>
              <a:buChar char=""/>
            </a:pPr>
            <a:r>
              <a:rPr lang="en-AU" altLang="en-US" sz="3000">
                <a:latin typeface="Bookman Old Style" panose="02050604050505020204" pitchFamily="18" charset="0"/>
              </a:rPr>
              <a:t>Energy efficiency opportunities</a:t>
            </a:r>
          </a:p>
          <a:p>
            <a:pPr eaLnBrk="1" hangingPunct="1">
              <a:spcBef>
                <a:spcPts val="700"/>
              </a:spcBef>
              <a:buClr>
                <a:schemeClr val="tx2"/>
              </a:buClr>
              <a:buSzPct val="95000"/>
              <a:buFont typeface="Wingdings" panose="05000000000000000000" pitchFamily="2" charset="2"/>
              <a:buChar char=""/>
            </a:pPr>
            <a:r>
              <a:rPr lang="en-US" altLang="en-US" sz="3000">
                <a:latin typeface="Bookman Old Style" panose="02050604050505020204" pitchFamily="18" charset="0"/>
              </a:rPr>
              <a:t>The Economics of Waste Heat Recovery</a:t>
            </a:r>
          </a:p>
          <a:p>
            <a:pPr eaLnBrk="1" hangingPunct="1">
              <a:spcBef>
                <a:spcPts val="700"/>
              </a:spcBef>
              <a:buClr>
                <a:schemeClr val="tx2"/>
              </a:buClr>
              <a:buSzPct val="95000"/>
              <a:buFont typeface="Wingdings" panose="05000000000000000000" pitchFamily="2" charset="2"/>
              <a:buChar char=""/>
            </a:pPr>
            <a:r>
              <a:rPr lang="en-US" altLang="en-US" sz="3000">
                <a:latin typeface="Bookman Old Style" panose="02050604050505020204" pitchFamily="18" charset="0"/>
              </a:rPr>
              <a:t>Waste Heat Recovery Equipment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200"/>
                                  </p:stCondLst>
                                  <p:childTnLst>
                                    <p:set>
                                      <p:cBhvr>
                                        <p:cTn id="6" dur="1" fill="hold">
                                          <p:stCondLst>
                                            <p:cond delay="0"/>
                                          </p:stCondLst>
                                        </p:cTn>
                                        <p:tgtEl>
                                          <p:spTgt spid="434180"/>
                                        </p:tgtEl>
                                        <p:attrNameLst>
                                          <p:attrName>style.visibility</p:attrName>
                                        </p:attrNameLst>
                                      </p:cBhvr>
                                      <p:to>
                                        <p:strVal val="visible"/>
                                      </p:to>
                                    </p:set>
                                    <p:animEffect transition="in" filter="blinds(horizontal)">
                                      <p:cBhvr>
                                        <p:cTn id="7" dur="500"/>
                                        <p:tgtEl>
                                          <p:spTgt spid="434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a:extLst>
              <a:ext uri="{FF2B5EF4-FFF2-40B4-BE49-F238E27FC236}">
                <a16:creationId xmlns:a16="http://schemas.microsoft.com/office/drawing/2014/main" id="{7C461FC9-E12D-4609-8444-9F5980B970A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899E683-6C31-4A39-B7E8-58B17931C223}" type="slidenum">
              <a:rPr lang="en-US" altLang="en-US" sz="1200">
                <a:solidFill>
                  <a:schemeClr val="tx2"/>
                </a:solidFill>
              </a:rPr>
              <a:pPr eaLnBrk="1" hangingPunct="1"/>
              <a:t>40</a:t>
            </a:fld>
            <a:endParaRPr lang="en-US" altLang="en-US" sz="1200">
              <a:solidFill>
                <a:schemeClr val="tx2"/>
              </a:solidFill>
            </a:endParaRPr>
          </a:p>
        </p:txBody>
      </p:sp>
      <p:sp>
        <p:nvSpPr>
          <p:cNvPr id="4" name="Rectangle 2">
            <a:extLst>
              <a:ext uri="{FF2B5EF4-FFF2-40B4-BE49-F238E27FC236}">
                <a16:creationId xmlns:a16="http://schemas.microsoft.com/office/drawing/2014/main" id="{75AEF403-EC6B-4CEF-A673-31916DE722C3}"/>
              </a:ext>
            </a:extLst>
          </p:cNvPr>
          <p:cNvSpPr txBox="1">
            <a:spLocks noChangeArrowheads="1"/>
          </p:cNvSpPr>
          <p:nvPr/>
        </p:nvSpPr>
        <p:spPr>
          <a:xfrm>
            <a:off x="1524000" y="428625"/>
            <a:ext cx="8858250" cy="914400"/>
          </a:xfrm>
          <a:prstGeom prst="rect">
            <a:avLst/>
          </a:prstGeom>
        </p:spPr>
        <p:txBody>
          <a:bodyPr/>
          <a:lstStyle/>
          <a:p>
            <a:pPr>
              <a:defRPr/>
            </a:pPr>
            <a:r>
              <a:rPr lang="en-AU" sz="3700" b="1" spc="-100">
                <a:latin typeface="Bookman Old Style" pitchFamily="18" charset="0"/>
                <a:ea typeface="+mj-ea"/>
                <a:cs typeface="+mj-cs"/>
              </a:rPr>
              <a:t>  Waste Heat Recovery Equipment</a:t>
            </a:r>
          </a:p>
        </p:txBody>
      </p:sp>
      <p:sp>
        <p:nvSpPr>
          <p:cNvPr id="6" name="Rectangle 5">
            <a:extLst>
              <a:ext uri="{FF2B5EF4-FFF2-40B4-BE49-F238E27FC236}">
                <a16:creationId xmlns:a16="http://schemas.microsoft.com/office/drawing/2014/main" id="{FE38F64E-34EF-46C1-B7A3-D141001089CC}"/>
              </a:ext>
            </a:extLst>
          </p:cNvPr>
          <p:cNvSpPr/>
          <p:nvPr/>
        </p:nvSpPr>
        <p:spPr>
          <a:xfrm>
            <a:off x="1809750" y="1785939"/>
            <a:ext cx="8001000" cy="4031873"/>
          </a:xfrm>
          <a:prstGeom prst="rect">
            <a:avLst/>
          </a:prstGeom>
        </p:spPr>
        <p:txBody>
          <a:bodyPr>
            <a:spAutoFit/>
          </a:bodyPr>
          <a:lstStyle/>
          <a:p>
            <a:pPr>
              <a:defRPr/>
            </a:pPr>
            <a:r>
              <a:rPr lang="en-US" sz="3200"/>
              <a:t>The factors that determine which equipment to select for waste heat recovery are </a:t>
            </a:r>
          </a:p>
          <a:p>
            <a:pPr marL="457200" indent="-457200">
              <a:buFontTx/>
              <a:buAutoNum type="arabicPeriod"/>
              <a:defRPr/>
            </a:pPr>
            <a:r>
              <a:rPr lang="en-US" sz="3200"/>
              <a:t>The fluid temperature at the source</a:t>
            </a:r>
          </a:p>
          <a:p>
            <a:pPr marL="457200" indent="-457200">
              <a:buFontTx/>
              <a:buAutoNum type="arabicPeriod"/>
              <a:defRPr/>
            </a:pPr>
            <a:r>
              <a:rPr lang="en-US" sz="3200"/>
              <a:t>The intended use for the waste heat, and </a:t>
            </a:r>
          </a:p>
          <a:p>
            <a:pPr marL="457200" indent="-457200">
              <a:buFontTx/>
              <a:buAutoNum type="arabicPeriod"/>
              <a:defRPr/>
            </a:pPr>
            <a:r>
              <a:rPr lang="en-US" sz="3200"/>
              <a:t>The distance the heated fluid (if any) must be transported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a:extLst>
              <a:ext uri="{FF2B5EF4-FFF2-40B4-BE49-F238E27FC236}">
                <a16:creationId xmlns:a16="http://schemas.microsoft.com/office/drawing/2014/main" id="{57390A2C-D64F-46AD-9598-117E874A346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639F072-1BC4-41A0-BF6C-D6376AB61A49}" type="slidenum">
              <a:rPr lang="en-US" altLang="en-US" sz="1200">
                <a:solidFill>
                  <a:schemeClr val="tx2"/>
                </a:solidFill>
              </a:rPr>
              <a:pPr eaLnBrk="1" hangingPunct="1"/>
              <a:t>41</a:t>
            </a:fld>
            <a:endParaRPr lang="en-US" altLang="en-US" sz="1200">
              <a:solidFill>
                <a:schemeClr val="tx2"/>
              </a:solidFill>
            </a:endParaRPr>
          </a:p>
        </p:txBody>
      </p:sp>
      <p:pic>
        <p:nvPicPr>
          <p:cNvPr id="53251" name="Picture 2">
            <a:extLst>
              <a:ext uri="{FF2B5EF4-FFF2-40B4-BE49-F238E27FC236}">
                <a16:creationId xmlns:a16="http://schemas.microsoft.com/office/drawing/2014/main" id="{6C847088-B22C-46E7-A440-EAFD80FDAC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9814" y="1214438"/>
            <a:ext cx="75723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7BE05700-3BDE-4928-B61C-EEFF86F4EC1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0A73906-0DDE-45CA-AF6D-91BDACDC98EA}" type="slidenum">
              <a:rPr lang="en-US" altLang="en-US" sz="1200">
                <a:solidFill>
                  <a:schemeClr val="tx2"/>
                </a:solidFill>
              </a:rPr>
              <a:pPr eaLnBrk="1" hangingPunct="1"/>
              <a:t>5</a:t>
            </a:fld>
            <a:endParaRPr lang="en-US" altLang="en-US" sz="1200">
              <a:solidFill>
                <a:schemeClr val="tx2"/>
              </a:solidFill>
            </a:endParaRPr>
          </a:p>
        </p:txBody>
      </p:sp>
      <p:sp>
        <p:nvSpPr>
          <p:cNvPr id="455682" name="Rectangle 2">
            <a:extLst>
              <a:ext uri="{FF2B5EF4-FFF2-40B4-BE49-F238E27FC236}">
                <a16:creationId xmlns:a16="http://schemas.microsoft.com/office/drawing/2014/main" id="{FC0B9641-85F2-411C-928A-ED0FA6296D38}"/>
              </a:ext>
            </a:extLst>
          </p:cNvPr>
          <p:cNvSpPr>
            <a:spLocks noGrp="1" noChangeArrowheads="1"/>
          </p:cNvSpPr>
          <p:nvPr>
            <p:ph type="title" idx="4294967295"/>
          </p:nvPr>
        </p:nvSpPr>
        <p:spPr>
          <a:xfrm>
            <a:off x="2238375" y="514350"/>
            <a:ext cx="6858000" cy="914400"/>
          </a:xfrm>
        </p:spPr>
        <p:txBody>
          <a:bodyPr>
            <a:normAutofit fontScale="90000"/>
          </a:bodyPr>
          <a:lstStyle/>
          <a:p>
            <a:pPr>
              <a:defRPr/>
            </a:pPr>
            <a:r>
              <a:rPr lang="en-AU" sz="3800" b="1">
                <a:solidFill>
                  <a:schemeClr val="tx1"/>
                </a:solidFill>
                <a:latin typeface="Bookman Old Style" pitchFamily="18" charset="0"/>
              </a:rPr>
              <a:t>Steam Distribution System</a:t>
            </a:r>
          </a:p>
        </p:txBody>
      </p:sp>
      <p:sp>
        <p:nvSpPr>
          <p:cNvPr id="16388" name="Rectangle 3">
            <a:extLst>
              <a:ext uri="{FF2B5EF4-FFF2-40B4-BE49-F238E27FC236}">
                <a16:creationId xmlns:a16="http://schemas.microsoft.com/office/drawing/2014/main" id="{2FA8F34B-4ABF-40A9-A609-56D3C1F0C8E7}"/>
              </a:ext>
            </a:extLst>
          </p:cNvPr>
          <p:cNvSpPr>
            <a:spLocks noGrp="1" noChangeArrowheads="1"/>
          </p:cNvSpPr>
          <p:nvPr>
            <p:ph idx="4294967295"/>
          </p:nvPr>
        </p:nvSpPr>
        <p:spPr>
          <a:xfrm>
            <a:off x="2452688" y="2571750"/>
            <a:ext cx="7129462" cy="3671888"/>
          </a:xfrm>
        </p:spPr>
        <p:txBody>
          <a:bodyPr/>
          <a:lstStyle/>
          <a:p>
            <a:pPr>
              <a:lnSpc>
                <a:spcPct val="90000"/>
              </a:lnSpc>
            </a:pPr>
            <a:r>
              <a:rPr lang="en-AU" altLang="en-US">
                <a:latin typeface="Bookman Old Style" panose="02050604050505020204" pitchFamily="18" charset="0"/>
              </a:rPr>
              <a:t>Link between steam generator and point of use</a:t>
            </a:r>
          </a:p>
          <a:p>
            <a:pPr>
              <a:lnSpc>
                <a:spcPct val="90000"/>
              </a:lnSpc>
            </a:pPr>
            <a:r>
              <a:rPr lang="en-AU" altLang="en-US">
                <a:latin typeface="Bookman Old Style" panose="02050604050505020204" pitchFamily="18" charset="0"/>
              </a:rPr>
              <a:t>Steam generator</a:t>
            </a:r>
          </a:p>
          <a:p>
            <a:pPr lvl="1">
              <a:lnSpc>
                <a:spcPct val="90000"/>
              </a:lnSpc>
            </a:pPr>
            <a:r>
              <a:rPr lang="en-AU" altLang="en-US">
                <a:latin typeface="Bookman Old Style" panose="02050604050505020204" pitchFamily="18" charset="0"/>
              </a:rPr>
              <a:t>Boiler</a:t>
            </a:r>
          </a:p>
          <a:p>
            <a:pPr lvl="1">
              <a:lnSpc>
                <a:spcPct val="90000"/>
              </a:lnSpc>
            </a:pPr>
            <a:r>
              <a:rPr lang="en-AU" altLang="en-US">
                <a:latin typeface="Bookman Old Style" panose="02050604050505020204" pitchFamily="18" charset="0"/>
              </a:rPr>
              <a:t>Discharge from co-generation plant</a:t>
            </a:r>
          </a:p>
          <a:p>
            <a:pPr>
              <a:lnSpc>
                <a:spcPct val="90000"/>
              </a:lnSpc>
            </a:pPr>
            <a:r>
              <a:rPr lang="en-AU" altLang="en-US">
                <a:latin typeface="Bookman Old Style" panose="02050604050505020204" pitchFamily="18" charset="0"/>
              </a:rPr>
              <a:t>Boilers use</a:t>
            </a:r>
          </a:p>
          <a:p>
            <a:pPr lvl="1">
              <a:lnSpc>
                <a:spcPct val="90000"/>
              </a:lnSpc>
            </a:pPr>
            <a:r>
              <a:rPr lang="en-AU" altLang="en-US">
                <a:latin typeface="Bookman Old Style" panose="02050604050505020204" pitchFamily="18" charset="0"/>
              </a:rPr>
              <a:t>primary fuel</a:t>
            </a:r>
          </a:p>
          <a:p>
            <a:pPr lvl="1">
              <a:lnSpc>
                <a:spcPct val="90000"/>
              </a:lnSpc>
            </a:pPr>
            <a:r>
              <a:rPr lang="en-AU" altLang="en-US">
                <a:latin typeface="Bookman Old Style" panose="02050604050505020204" pitchFamily="18" charset="0"/>
              </a:rPr>
              <a:t>exhaust gases</a:t>
            </a:r>
          </a:p>
          <a:p>
            <a:pPr lvl="1">
              <a:lnSpc>
                <a:spcPct val="90000"/>
              </a:lnSpc>
            </a:pPr>
            <a:endParaRPr lang="en-AU" altLang="en-US"/>
          </a:p>
        </p:txBody>
      </p:sp>
      <p:sp>
        <p:nvSpPr>
          <p:cNvPr id="455684" name="Text Box 4">
            <a:extLst>
              <a:ext uri="{FF2B5EF4-FFF2-40B4-BE49-F238E27FC236}">
                <a16:creationId xmlns:a16="http://schemas.microsoft.com/office/drawing/2014/main" id="{EBC21544-7CE3-4E03-8A7C-0A26DBF3B7D4}"/>
              </a:ext>
            </a:extLst>
          </p:cNvPr>
          <p:cNvSpPr txBox="1">
            <a:spLocks noChangeArrowheads="1"/>
          </p:cNvSpPr>
          <p:nvPr/>
        </p:nvSpPr>
        <p:spPr bwMode="auto">
          <a:xfrm>
            <a:off x="1952626" y="1571625"/>
            <a:ext cx="8715375" cy="584200"/>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What is the steam distribution system?</a:t>
            </a:r>
            <a:endParaRPr lang="en-US" sz="2800" b="1">
              <a:effectLst>
                <a:outerShdw blurRad="38100" dist="38100" dir="2700000" algn="tl">
                  <a:srgbClr val="000000"/>
                </a:outerShdw>
              </a:effectLst>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B285108D-EA42-4805-96B1-5725E87DB73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E861A0C-0054-4C6A-9DD6-0068A6821290}" type="slidenum">
              <a:rPr lang="en-US" altLang="en-US" sz="1200">
                <a:solidFill>
                  <a:schemeClr val="tx2"/>
                </a:solidFill>
              </a:rPr>
              <a:pPr eaLnBrk="1" hangingPunct="1"/>
              <a:t>6</a:t>
            </a:fld>
            <a:endParaRPr lang="en-US" altLang="en-US" sz="1200">
              <a:solidFill>
                <a:schemeClr val="tx2"/>
              </a:solidFill>
            </a:endParaRPr>
          </a:p>
        </p:txBody>
      </p:sp>
      <p:pic>
        <p:nvPicPr>
          <p:cNvPr id="17411" name="Picture 14">
            <a:extLst>
              <a:ext uri="{FF2B5EF4-FFF2-40B4-BE49-F238E27FC236}">
                <a16:creationId xmlns:a16="http://schemas.microsoft.com/office/drawing/2014/main" id="{8B52F313-C38C-40AB-99C8-AE58B9EAEEA1}"/>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238375" y="2357439"/>
            <a:ext cx="7683500" cy="4314825"/>
          </a:xfrm>
        </p:spPr>
      </p:pic>
      <p:sp>
        <p:nvSpPr>
          <p:cNvPr id="472068" name="Text Box 4">
            <a:extLst>
              <a:ext uri="{FF2B5EF4-FFF2-40B4-BE49-F238E27FC236}">
                <a16:creationId xmlns:a16="http://schemas.microsoft.com/office/drawing/2014/main" id="{17E5431E-6B66-45C7-82B3-C6E988D99DDC}"/>
              </a:ext>
            </a:extLst>
          </p:cNvPr>
          <p:cNvSpPr txBox="1">
            <a:spLocks noChangeArrowheads="1"/>
          </p:cNvSpPr>
          <p:nvPr/>
        </p:nvSpPr>
        <p:spPr bwMode="auto">
          <a:xfrm>
            <a:off x="2238375" y="1571625"/>
            <a:ext cx="4737100" cy="579438"/>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Typical steam circuit</a:t>
            </a:r>
            <a:endParaRPr lang="en-US" sz="2800" b="1">
              <a:effectLst>
                <a:outerShdw blurRad="38100" dist="38100" dir="2700000" algn="tl">
                  <a:srgbClr val="000000"/>
                </a:outerShdw>
              </a:effectLst>
              <a:latin typeface="Bookman Old Style" pitchFamily="18" charset="0"/>
            </a:endParaRPr>
          </a:p>
        </p:txBody>
      </p:sp>
      <p:sp>
        <p:nvSpPr>
          <p:cNvPr id="9" name="Rectangle 2">
            <a:extLst>
              <a:ext uri="{FF2B5EF4-FFF2-40B4-BE49-F238E27FC236}">
                <a16:creationId xmlns:a16="http://schemas.microsoft.com/office/drawing/2014/main" id="{E675BD81-61F5-4F3F-BBD5-90072E87513F}"/>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13359345-817C-41D9-86F1-9301A2DD4C3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B0296C9-8677-46C7-84FC-5DCD2E5AE572}" type="slidenum">
              <a:rPr lang="en-US" altLang="en-US" sz="1200">
                <a:solidFill>
                  <a:schemeClr val="tx2"/>
                </a:solidFill>
              </a:rPr>
              <a:pPr eaLnBrk="1" hangingPunct="1"/>
              <a:t>7</a:t>
            </a:fld>
            <a:endParaRPr lang="en-US" altLang="en-US" sz="1200">
              <a:solidFill>
                <a:schemeClr val="tx2"/>
              </a:solidFill>
            </a:endParaRPr>
          </a:p>
        </p:txBody>
      </p:sp>
      <p:sp>
        <p:nvSpPr>
          <p:cNvPr id="18435" name="Rectangle 3">
            <a:extLst>
              <a:ext uri="{FF2B5EF4-FFF2-40B4-BE49-F238E27FC236}">
                <a16:creationId xmlns:a16="http://schemas.microsoft.com/office/drawing/2014/main" id="{0A1CE017-3337-45CF-B79E-2C5176088FF5}"/>
              </a:ext>
            </a:extLst>
          </p:cNvPr>
          <p:cNvSpPr>
            <a:spLocks noGrp="1" noChangeArrowheads="1"/>
          </p:cNvSpPr>
          <p:nvPr>
            <p:ph idx="4294967295"/>
          </p:nvPr>
        </p:nvSpPr>
        <p:spPr>
          <a:xfrm>
            <a:off x="2381250" y="2286000"/>
            <a:ext cx="3384550" cy="4114800"/>
          </a:xfrm>
        </p:spPr>
        <p:txBody>
          <a:bodyPr/>
          <a:lstStyle/>
          <a:p>
            <a:pPr marL="533400" indent="-533400">
              <a:lnSpc>
                <a:spcPct val="90000"/>
              </a:lnSpc>
              <a:buFontTx/>
              <a:buAutoNum type="arabicPeriod"/>
            </a:pPr>
            <a:r>
              <a:rPr lang="en-AU" altLang="en-US">
                <a:latin typeface="Bookman Old Style" panose="02050604050505020204" pitchFamily="18" charset="0"/>
              </a:rPr>
              <a:t>Pipes</a:t>
            </a:r>
          </a:p>
          <a:p>
            <a:pPr marL="533400" indent="-533400">
              <a:lnSpc>
                <a:spcPct val="90000"/>
              </a:lnSpc>
              <a:buFontTx/>
              <a:buAutoNum type="arabicPeriod"/>
            </a:pPr>
            <a:r>
              <a:rPr lang="en-AU" altLang="en-US">
                <a:latin typeface="Bookman Old Style" panose="02050604050505020204" pitchFamily="18" charset="0"/>
              </a:rPr>
              <a:t>Drain points</a:t>
            </a:r>
          </a:p>
          <a:p>
            <a:pPr marL="533400" indent="-533400">
              <a:lnSpc>
                <a:spcPct val="90000"/>
              </a:lnSpc>
              <a:buFontTx/>
              <a:buAutoNum type="arabicPeriod"/>
            </a:pPr>
            <a:r>
              <a:rPr lang="en-AU" altLang="en-US">
                <a:latin typeface="Bookman Old Style" panose="02050604050505020204" pitchFamily="18" charset="0"/>
              </a:rPr>
              <a:t>Branch lines</a:t>
            </a:r>
          </a:p>
          <a:p>
            <a:pPr marL="533400" indent="-533400">
              <a:lnSpc>
                <a:spcPct val="90000"/>
              </a:lnSpc>
              <a:buFontTx/>
              <a:buAutoNum type="arabicPeriod"/>
            </a:pPr>
            <a:r>
              <a:rPr lang="en-AU" altLang="en-US">
                <a:latin typeface="Bookman Old Style" panose="02050604050505020204" pitchFamily="18" charset="0"/>
              </a:rPr>
              <a:t>Strainers</a:t>
            </a:r>
          </a:p>
          <a:p>
            <a:pPr marL="533400" indent="-533400">
              <a:lnSpc>
                <a:spcPct val="90000"/>
              </a:lnSpc>
              <a:buFontTx/>
              <a:buAutoNum type="arabicPeriod"/>
            </a:pPr>
            <a:r>
              <a:rPr lang="en-AU" altLang="en-US">
                <a:latin typeface="Bookman Old Style" panose="02050604050505020204" pitchFamily="18" charset="0"/>
              </a:rPr>
              <a:t>Filters</a:t>
            </a:r>
          </a:p>
          <a:p>
            <a:pPr marL="533400" indent="-533400">
              <a:lnSpc>
                <a:spcPct val="90000"/>
              </a:lnSpc>
              <a:buFontTx/>
              <a:buAutoNum type="arabicPeriod"/>
            </a:pPr>
            <a:r>
              <a:rPr lang="en-AU" altLang="en-US">
                <a:latin typeface="Bookman Old Style" panose="02050604050505020204" pitchFamily="18" charset="0"/>
              </a:rPr>
              <a:t>Separators</a:t>
            </a:r>
          </a:p>
        </p:txBody>
      </p:sp>
      <p:sp>
        <p:nvSpPr>
          <p:cNvPr id="456708" name="Text Box 4">
            <a:extLst>
              <a:ext uri="{FF2B5EF4-FFF2-40B4-BE49-F238E27FC236}">
                <a16:creationId xmlns:a16="http://schemas.microsoft.com/office/drawing/2014/main" id="{44D05988-D7C0-412B-928B-F97FE1B5863B}"/>
              </a:ext>
            </a:extLst>
          </p:cNvPr>
          <p:cNvSpPr txBox="1">
            <a:spLocks noChangeArrowheads="1"/>
          </p:cNvSpPr>
          <p:nvPr/>
        </p:nvSpPr>
        <p:spPr bwMode="auto">
          <a:xfrm>
            <a:off x="2667000" y="1357314"/>
            <a:ext cx="7061200" cy="579437"/>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Most important components</a:t>
            </a:r>
            <a:endParaRPr lang="en-US" sz="2800" b="1">
              <a:effectLst>
                <a:outerShdw blurRad="38100" dist="38100" dir="2700000" algn="tl">
                  <a:srgbClr val="000000"/>
                </a:outerShdw>
              </a:effectLst>
              <a:latin typeface="Bookman Old Style" pitchFamily="18" charset="0"/>
            </a:endParaRPr>
          </a:p>
        </p:txBody>
      </p:sp>
      <p:sp>
        <p:nvSpPr>
          <p:cNvPr id="18437" name="Rectangle 5">
            <a:extLst>
              <a:ext uri="{FF2B5EF4-FFF2-40B4-BE49-F238E27FC236}">
                <a16:creationId xmlns:a16="http://schemas.microsoft.com/office/drawing/2014/main" id="{10F5EDA5-59C8-459E-A64B-FAD7BF8884EC}"/>
              </a:ext>
            </a:extLst>
          </p:cNvPr>
          <p:cNvSpPr>
            <a:spLocks noChangeArrowheads="1"/>
          </p:cNvSpPr>
          <p:nvPr/>
        </p:nvSpPr>
        <p:spPr bwMode="auto">
          <a:xfrm>
            <a:off x="6524625" y="2214564"/>
            <a:ext cx="338455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buFontTx/>
              <a:buAutoNum type="arabicPeriod" startAt="7"/>
            </a:pPr>
            <a:r>
              <a:rPr lang="en-AU" altLang="en-US" sz="3000">
                <a:latin typeface="Bookman Old Style" panose="02050604050505020204" pitchFamily="18" charset="0"/>
              </a:rPr>
              <a:t>Steam traps</a:t>
            </a:r>
          </a:p>
          <a:p>
            <a:pPr eaLnBrk="1" hangingPunct="1">
              <a:spcBef>
                <a:spcPct val="50000"/>
              </a:spcBef>
              <a:buFontTx/>
              <a:buAutoNum type="arabicPeriod" startAt="7"/>
            </a:pPr>
            <a:r>
              <a:rPr lang="en-AU" altLang="en-US" sz="3000">
                <a:latin typeface="Bookman Old Style" panose="02050604050505020204" pitchFamily="18" charset="0"/>
              </a:rPr>
              <a:t>Air vents</a:t>
            </a:r>
          </a:p>
          <a:p>
            <a:pPr eaLnBrk="1" hangingPunct="1">
              <a:lnSpc>
                <a:spcPct val="90000"/>
              </a:lnSpc>
              <a:spcBef>
                <a:spcPct val="50000"/>
              </a:spcBef>
              <a:buFontTx/>
              <a:buAutoNum type="arabicPeriod" startAt="9"/>
            </a:pPr>
            <a:r>
              <a:rPr lang="en-AU" altLang="en-US" sz="3000">
                <a:latin typeface="Bookman Old Style" panose="02050604050505020204" pitchFamily="18" charset="0"/>
              </a:rPr>
              <a:t>Condensate recovery system</a:t>
            </a:r>
          </a:p>
          <a:p>
            <a:pPr eaLnBrk="1" hangingPunct="1">
              <a:lnSpc>
                <a:spcPct val="90000"/>
              </a:lnSpc>
              <a:spcBef>
                <a:spcPct val="50000"/>
              </a:spcBef>
              <a:buFontTx/>
              <a:buAutoNum type="arabicPeriod" startAt="9"/>
            </a:pPr>
            <a:r>
              <a:rPr lang="en-AU" altLang="en-US" sz="3000">
                <a:latin typeface="Bookman Old Style" panose="02050604050505020204" pitchFamily="18" charset="0"/>
              </a:rPr>
              <a:t>Insulation</a:t>
            </a:r>
          </a:p>
        </p:txBody>
      </p:sp>
      <p:sp>
        <p:nvSpPr>
          <p:cNvPr id="9" name="Rectangle 2">
            <a:extLst>
              <a:ext uri="{FF2B5EF4-FFF2-40B4-BE49-F238E27FC236}">
                <a16:creationId xmlns:a16="http://schemas.microsoft.com/office/drawing/2014/main" id="{7F781153-F405-4E6F-AFA3-2DBD4213A818}"/>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57A8C4E5-67C3-46B1-9BB8-DA24AE6F05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974309D-6992-4BBC-A19E-97047CD043AF}" type="slidenum">
              <a:rPr lang="en-US" altLang="en-US" sz="1200">
                <a:solidFill>
                  <a:schemeClr val="tx2"/>
                </a:solidFill>
              </a:rPr>
              <a:pPr eaLnBrk="1" hangingPunct="1"/>
              <a:t>8</a:t>
            </a:fld>
            <a:endParaRPr lang="en-US" altLang="en-US" sz="1200">
              <a:solidFill>
                <a:schemeClr val="tx2"/>
              </a:solidFill>
            </a:endParaRPr>
          </a:p>
        </p:txBody>
      </p:sp>
      <p:sp>
        <p:nvSpPr>
          <p:cNvPr id="458755" name="Rectangle 3">
            <a:extLst>
              <a:ext uri="{FF2B5EF4-FFF2-40B4-BE49-F238E27FC236}">
                <a16:creationId xmlns:a16="http://schemas.microsoft.com/office/drawing/2014/main" id="{14908A27-CC51-4E54-82E0-42859B67F809}"/>
              </a:ext>
            </a:extLst>
          </p:cNvPr>
          <p:cNvSpPr>
            <a:spLocks noGrp="1" noChangeArrowheads="1"/>
          </p:cNvSpPr>
          <p:nvPr>
            <p:ph idx="4294967295"/>
          </p:nvPr>
        </p:nvSpPr>
        <p:spPr>
          <a:xfrm>
            <a:off x="3024188" y="2060576"/>
            <a:ext cx="7129462" cy="4797425"/>
          </a:xfrm>
        </p:spPr>
        <p:txBody>
          <a:bodyPr>
            <a:normAutofit/>
          </a:bodyPr>
          <a:lstStyle/>
          <a:p>
            <a:pPr marL="411480">
              <a:lnSpc>
                <a:spcPct val="80000"/>
              </a:lnSpc>
              <a:buFont typeface="Wingdings"/>
              <a:buChar char=""/>
              <a:defRPr/>
            </a:pPr>
            <a:r>
              <a:rPr lang="en-AU">
                <a:latin typeface="Bookman Old Style" pitchFamily="18" charset="0"/>
              </a:rPr>
              <a:t>Pipe material: carbon steel or copper</a:t>
            </a:r>
          </a:p>
          <a:p>
            <a:pPr marL="411480">
              <a:lnSpc>
                <a:spcPct val="80000"/>
              </a:lnSpc>
              <a:buFont typeface="Wingdings"/>
              <a:buChar char=""/>
              <a:defRPr/>
            </a:pPr>
            <a:r>
              <a:rPr lang="en-AU">
                <a:latin typeface="Bookman Old Style" pitchFamily="18" charset="0"/>
              </a:rPr>
              <a:t>Correct pipeline sizing is important</a:t>
            </a:r>
          </a:p>
          <a:p>
            <a:pPr marL="411480">
              <a:lnSpc>
                <a:spcPct val="80000"/>
              </a:lnSpc>
              <a:buFont typeface="Wingdings"/>
              <a:buChar char=""/>
              <a:defRPr/>
            </a:pPr>
            <a:r>
              <a:rPr lang="en-AU">
                <a:latin typeface="Bookman Old Style" pitchFamily="18" charset="0"/>
              </a:rPr>
              <a:t>Oversized pipe work: </a:t>
            </a:r>
          </a:p>
          <a:p>
            <a:pPr marL="740664" lvl="1">
              <a:lnSpc>
                <a:spcPct val="80000"/>
              </a:lnSpc>
              <a:buFont typeface="Wingdings"/>
              <a:buChar char=""/>
              <a:defRPr/>
            </a:pPr>
            <a:r>
              <a:rPr lang="en-AU">
                <a:latin typeface="Bookman Old Style" pitchFamily="18" charset="0"/>
              </a:rPr>
              <a:t>Higher material and installation costs</a:t>
            </a:r>
          </a:p>
          <a:p>
            <a:pPr marL="740664" lvl="1">
              <a:lnSpc>
                <a:spcPct val="80000"/>
              </a:lnSpc>
              <a:buFont typeface="Wingdings"/>
              <a:buChar char=""/>
              <a:defRPr/>
            </a:pPr>
            <a:r>
              <a:rPr lang="en-AU">
                <a:latin typeface="Bookman Old Style" pitchFamily="18" charset="0"/>
              </a:rPr>
              <a:t>Increased condensate formation</a:t>
            </a:r>
          </a:p>
          <a:p>
            <a:pPr marL="411480">
              <a:lnSpc>
                <a:spcPct val="80000"/>
              </a:lnSpc>
              <a:buFont typeface="Wingdings"/>
              <a:buChar char=""/>
              <a:defRPr/>
            </a:pPr>
            <a:r>
              <a:rPr lang="en-AU">
                <a:latin typeface="Bookman Old Style" pitchFamily="18" charset="0"/>
              </a:rPr>
              <a:t>Undersized pipe work: </a:t>
            </a:r>
          </a:p>
          <a:p>
            <a:pPr marL="740664" lvl="1">
              <a:lnSpc>
                <a:spcPct val="80000"/>
              </a:lnSpc>
              <a:buFont typeface="Wingdings"/>
              <a:buChar char=""/>
              <a:defRPr/>
            </a:pPr>
            <a:r>
              <a:rPr lang="en-AU">
                <a:latin typeface="Bookman Old Style" pitchFamily="18" charset="0"/>
              </a:rPr>
              <a:t>Lower pressure at point of use</a:t>
            </a:r>
          </a:p>
          <a:p>
            <a:pPr marL="740664" lvl="1">
              <a:lnSpc>
                <a:spcPct val="80000"/>
              </a:lnSpc>
              <a:buFont typeface="Wingdings"/>
              <a:buChar char=""/>
              <a:defRPr/>
            </a:pPr>
            <a:r>
              <a:rPr lang="en-AU">
                <a:latin typeface="Bookman Old Style" pitchFamily="18" charset="0"/>
              </a:rPr>
              <a:t>Risk of steam starvation</a:t>
            </a:r>
          </a:p>
          <a:p>
            <a:pPr marL="740664" lvl="1">
              <a:lnSpc>
                <a:spcPct val="80000"/>
              </a:lnSpc>
              <a:buFont typeface="Wingdings"/>
              <a:buChar char=""/>
              <a:defRPr/>
            </a:pPr>
            <a:r>
              <a:rPr lang="en-AU">
                <a:latin typeface="Bookman Old Style" pitchFamily="18" charset="0"/>
              </a:rPr>
              <a:t>Risk of erosion, water hammer and noise</a:t>
            </a:r>
          </a:p>
        </p:txBody>
      </p:sp>
      <p:sp>
        <p:nvSpPr>
          <p:cNvPr id="458756" name="Text Box 4">
            <a:extLst>
              <a:ext uri="{FF2B5EF4-FFF2-40B4-BE49-F238E27FC236}">
                <a16:creationId xmlns:a16="http://schemas.microsoft.com/office/drawing/2014/main" id="{6E373896-D902-4024-8E39-48E02F78903D}"/>
              </a:ext>
            </a:extLst>
          </p:cNvPr>
          <p:cNvSpPr txBox="1">
            <a:spLocks noChangeArrowheads="1"/>
          </p:cNvSpPr>
          <p:nvPr/>
        </p:nvSpPr>
        <p:spPr bwMode="auto">
          <a:xfrm>
            <a:off x="1809750" y="1357314"/>
            <a:ext cx="7061200" cy="579437"/>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1. Pipes</a:t>
            </a:r>
            <a:endParaRPr lang="en-US" sz="2800" b="1">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777B1C9E-0105-4E07-BDAE-7CBA9121D75C}"/>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9A279ADC-3ED0-4D73-980C-A63945B544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893BA4C-2B9D-49D2-B7A8-42263A8BB4CE}" type="slidenum">
              <a:rPr lang="en-US" altLang="en-US" sz="1200">
                <a:solidFill>
                  <a:schemeClr val="tx2"/>
                </a:solidFill>
              </a:rPr>
              <a:pPr eaLnBrk="1" hangingPunct="1"/>
              <a:t>9</a:t>
            </a:fld>
            <a:endParaRPr lang="en-US" altLang="en-US" sz="1200">
              <a:solidFill>
                <a:schemeClr val="tx2"/>
              </a:solidFill>
            </a:endParaRPr>
          </a:p>
        </p:txBody>
      </p:sp>
      <p:sp>
        <p:nvSpPr>
          <p:cNvPr id="459779" name="Rectangle 3">
            <a:extLst>
              <a:ext uri="{FF2B5EF4-FFF2-40B4-BE49-F238E27FC236}">
                <a16:creationId xmlns:a16="http://schemas.microsoft.com/office/drawing/2014/main" id="{1E5CC4F5-5B09-4E15-AC8C-3849A6DE8E08}"/>
              </a:ext>
            </a:extLst>
          </p:cNvPr>
          <p:cNvSpPr>
            <a:spLocks noGrp="1" noChangeArrowheads="1"/>
          </p:cNvSpPr>
          <p:nvPr>
            <p:ph idx="4294967295"/>
          </p:nvPr>
        </p:nvSpPr>
        <p:spPr>
          <a:xfrm>
            <a:off x="2166938" y="2143125"/>
            <a:ext cx="7129462" cy="4114800"/>
          </a:xfrm>
        </p:spPr>
        <p:txBody>
          <a:bodyPr>
            <a:normAutofit/>
          </a:bodyPr>
          <a:lstStyle/>
          <a:p>
            <a:pPr marL="411480">
              <a:buFont typeface="Wingdings"/>
              <a:buChar char=""/>
              <a:defRPr/>
            </a:pPr>
            <a:r>
              <a:rPr lang="en-AU">
                <a:latin typeface="Bookman Old Style" pitchFamily="18" charset="0"/>
              </a:rPr>
              <a:t>Ensures that condensate can reach steam trap</a:t>
            </a:r>
          </a:p>
          <a:p>
            <a:pPr marL="411480">
              <a:buFont typeface="Wingdings"/>
              <a:buChar char=""/>
              <a:defRPr/>
            </a:pPr>
            <a:r>
              <a:rPr lang="en-AU">
                <a:latin typeface="Bookman Old Style" pitchFamily="18" charset="0"/>
              </a:rPr>
              <a:t>Consideration must be give to</a:t>
            </a:r>
          </a:p>
          <a:p>
            <a:pPr marL="740664" lvl="1">
              <a:buFont typeface="Wingdings"/>
              <a:buChar char=""/>
              <a:defRPr/>
            </a:pPr>
            <a:r>
              <a:rPr lang="en-AU">
                <a:latin typeface="Bookman Old Style" pitchFamily="18" charset="0"/>
              </a:rPr>
              <a:t>Design</a:t>
            </a:r>
          </a:p>
          <a:p>
            <a:pPr marL="740664" lvl="1">
              <a:buFont typeface="Wingdings"/>
              <a:buChar char=""/>
              <a:defRPr/>
            </a:pPr>
            <a:r>
              <a:rPr lang="en-AU">
                <a:latin typeface="Bookman Old Style" pitchFamily="18" charset="0"/>
              </a:rPr>
              <a:t>Location</a:t>
            </a:r>
          </a:p>
          <a:p>
            <a:pPr marL="740664" lvl="1">
              <a:buFont typeface="Wingdings"/>
              <a:buChar char=""/>
              <a:defRPr/>
            </a:pPr>
            <a:r>
              <a:rPr lang="en-AU">
                <a:latin typeface="Bookman Old Style" pitchFamily="18" charset="0"/>
              </a:rPr>
              <a:t>Distance between drain points</a:t>
            </a:r>
          </a:p>
          <a:p>
            <a:pPr marL="740664" lvl="1">
              <a:buFont typeface="Wingdings"/>
              <a:buChar char=""/>
              <a:defRPr/>
            </a:pPr>
            <a:r>
              <a:rPr lang="en-AU">
                <a:latin typeface="Bookman Old Style" pitchFamily="18" charset="0"/>
              </a:rPr>
              <a:t>Condensate in steam main at shutdown</a:t>
            </a:r>
          </a:p>
          <a:p>
            <a:pPr marL="740664" lvl="1">
              <a:buFont typeface="Wingdings"/>
              <a:buChar char=""/>
              <a:defRPr/>
            </a:pPr>
            <a:r>
              <a:rPr lang="en-AU">
                <a:latin typeface="Bookman Old Style" pitchFamily="18" charset="0"/>
              </a:rPr>
              <a:t>Diameter of drain pipe</a:t>
            </a:r>
          </a:p>
        </p:txBody>
      </p:sp>
      <p:sp>
        <p:nvSpPr>
          <p:cNvPr id="459780" name="Text Box 4">
            <a:extLst>
              <a:ext uri="{FF2B5EF4-FFF2-40B4-BE49-F238E27FC236}">
                <a16:creationId xmlns:a16="http://schemas.microsoft.com/office/drawing/2014/main" id="{068346C4-293D-4157-9D18-ED3A618E5580}"/>
              </a:ext>
            </a:extLst>
          </p:cNvPr>
          <p:cNvSpPr txBox="1">
            <a:spLocks noChangeArrowheads="1"/>
          </p:cNvSpPr>
          <p:nvPr/>
        </p:nvSpPr>
        <p:spPr bwMode="auto">
          <a:xfrm>
            <a:off x="2024063" y="1357314"/>
            <a:ext cx="7061200" cy="579437"/>
          </a:xfrm>
          <a:prstGeom prst="rect">
            <a:avLst/>
          </a:prstGeom>
          <a:noFill/>
          <a:ln w="9525">
            <a:noFill/>
            <a:miter lim="800000"/>
            <a:headEnd/>
            <a:tailEnd/>
          </a:ln>
          <a:effectLst/>
        </p:spPr>
        <p:txBody>
          <a:bodyPr>
            <a:spAutoFit/>
          </a:bodyPr>
          <a:lstStyle/>
          <a:p>
            <a:pPr defTabSz="227013">
              <a:spcBef>
                <a:spcPct val="50000"/>
              </a:spcBef>
              <a:defRPr/>
            </a:pPr>
            <a:r>
              <a:rPr lang="en-US" sz="3200" b="1">
                <a:latin typeface="Bookman Old Style" pitchFamily="18" charset="0"/>
              </a:rPr>
              <a:t>2. Drain points</a:t>
            </a:r>
            <a:endParaRPr lang="en-US" sz="2800" b="1">
              <a:effectLst>
                <a:outerShdw blurRad="38100" dist="38100" dir="2700000" algn="tl">
                  <a:srgbClr val="000000"/>
                </a:outerShdw>
              </a:effectLst>
              <a:latin typeface="Bookman Old Style" pitchFamily="18" charset="0"/>
            </a:endParaRPr>
          </a:p>
        </p:txBody>
      </p:sp>
      <p:sp>
        <p:nvSpPr>
          <p:cNvPr id="8" name="Rectangle 2">
            <a:extLst>
              <a:ext uri="{FF2B5EF4-FFF2-40B4-BE49-F238E27FC236}">
                <a16:creationId xmlns:a16="http://schemas.microsoft.com/office/drawing/2014/main" id="{98DED1EF-8B24-4696-A1FA-A55005CF33C4}"/>
              </a:ext>
            </a:extLst>
          </p:cNvPr>
          <p:cNvSpPr txBox="1">
            <a:spLocks noChangeArrowheads="1"/>
          </p:cNvSpPr>
          <p:nvPr/>
        </p:nvSpPr>
        <p:spPr>
          <a:xfrm>
            <a:off x="2238375" y="500063"/>
            <a:ext cx="6858000" cy="914400"/>
          </a:xfrm>
          <a:prstGeom prst="rect">
            <a:avLst/>
          </a:prstGeom>
        </p:spPr>
        <p:txBody>
          <a:bodyPr/>
          <a:lstStyle/>
          <a:p>
            <a:pPr>
              <a:defRPr/>
            </a:pPr>
            <a:r>
              <a:rPr lang="en-AU" sz="3800" b="1" spc="-100">
                <a:latin typeface="Bookman Old Style" pitchFamily="18" charset="0"/>
                <a:ea typeface="+mj-ea"/>
                <a:cs typeface="+mj-cs"/>
              </a:rPr>
              <a:t>Steam Distribution System</a:t>
            </a:r>
          </a:p>
        </p:txBody>
      </p:sp>
    </p:spTree>
  </p:cSld>
  <p:clrMapOvr>
    <a:masterClrMapping/>
  </p:clrMapOvr>
</p:sld>
</file>

<file path=ppt/theme/theme1.xml><?xml version="1.0" encoding="utf-8"?>
<a:theme xmlns:a="http://schemas.openxmlformats.org/drawingml/2006/main" name="Fac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2664</TotalTime>
  <Words>5659</Words>
  <Application>Microsoft Office PowerPoint</Application>
  <PresentationFormat>Widescreen</PresentationFormat>
  <Paragraphs>488</Paragraphs>
  <Slides>41</Slides>
  <Notes>27</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41</vt:i4>
      </vt:variant>
    </vt:vector>
  </HeadingPairs>
  <TitlesOfParts>
    <vt:vector size="55" baseType="lpstr">
      <vt:lpstr>等线</vt:lpstr>
      <vt:lpstr>宋体</vt:lpstr>
      <vt:lpstr>Angsana New</vt:lpstr>
      <vt:lpstr>Arial</vt:lpstr>
      <vt:lpstr>Bookman Old Style</vt:lpstr>
      <vt:lpstr>Calibri</vt:lpstr>
      <vt:lpstr>Cambria</vt:lpstr>
      <vt:lpstr>Cordia New</vt:lpstr>
      <vt:lpstr>Palatino-Roman</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Steam Distribution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CERD-610: Energy Management in Buildings</dc:title>
  <dc:creator>Dr Muhammad Farooq</dc:creator>
  <cp:lastModifiedBy>Dr Muhammad Farooq</cp:lastModifiedBy>
  <cp:revision>30</cp:revision>
  <dcterms:created xsi:type="dcterms:W3CDTF">2018-09-02T17:39:22Z</dcterms:created>
  <dcterms:modified xsi:type="dcterms:W3CDTF">2018-09-27T05:04:25Z</dcterms:modified>
</cp:coreProperties>
</file>